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 id="2147483664" r:id="rId5"/>
  </p:sldMasterIdLst>
  <p:notesMasterIdLst>
    <p:notesMasterId r:id="rId33"/>
  </p:notesMasterIdLst>
  <p:handoutMasterIdLst>
    <p:handoutMasterId r:id="rId34"/>
  </p:handoutMasterIdLst>
  <p:sldIdLst>
    <p:sldId id="256" r:id="rId6"/>
    <p:sldId id="271" r:id="rId7"/>
    <p:sldId id="299" r:id="rId8"/>
    <p:sldId id="284" r:id="rId9"/>
    <p:sldId id="287" r:id="rId10"/>
    <p:sldId id="301" r:id="rId11"/>
    <p:sldId id="302" r:id="rId12"/>
    <p:sldId id="324" r:id="rId13"/>
    <p:sldId id="303" r:id="rId14"/>
    <p:sldId id="308" r:id="rId15"/>
    <p:sldId id="309" r:id="rId16"/>
    <p:sldId id="304" r:id="rId17"/>
    <p:sldId id="310" r:id="rId18"/>
    <p:sldId id="311" r:id="rId19"/>
    <p:sldId id="312" r:id="rId20"/>
    <p:sldId id="313" r:id="rId21"/>
    <p:sldId id="314" r:id="rId22"/>
    <p:sldId id="315" r:id="rId23"/>
    <p:sldId id="316" r:id="rId24"/>
    <p:sldId id="317" r:id="rId25"/>
    <p:sldId id="318" r:id="rId26"/>
    <p:sldId id="319" r:id="rId27"/>
    <p:sldId id="320" r:id="rId28"/>
    <p:sldId id="321" r:id="rId29"/>
    <p:sldId id="322" r:id="rId30"/>
    <p:sldId id="323" r:id="rId31"/>
    <p:sldId id="282"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n2IZY2DkaW/r30h+hgVZQg==" hashData="vsAkaFRtYyeaAMKlLVQg27t9OPqI+IVnBlytfHofy4J7VUqOfCI+I8ymbBWQbRA/Bl8ro6o52AMv+mNJwaWdPw=="/>
  <p:extLst>
    <p:ext uri="{521415D9-36F7-43E2-AB2F-B90AF26B5E84}">
      <p14:sectionLst xmlns:p14="http://schemas.microsoft.com/office/powerpoint/2010/main">
        <p14:section name="Welcome" id="{E75E278A-FF0E-49A4-B170-79828D63BBAD}">
          <p14:sldIdLst>
            <p14:sldId id="256"/>
            <p14:sldId id="271"/>
            <p14:sldId id="299"/>
            <p14:sldId id="284"/>
          </p14:sldIdLst>
        </p14:section>
        <p14:section name="PPP" id="{B9B51309-D148-4332-87C2-07BE32FBCA3B}">
          <p14:sldIdLst>
            <p14:sldId id="287"/>
            <p14:sldId id="301"/>
            <p14:sldId id="302"/>
            <p14:sldId id="324"/>
            <p14:sldId id="303"/>
            <p14:sldId id="308"/>
            <p14:sldId id="309"/>
            <p14:sldId id="304"/>
            <p14:sldId id="310"/>
            <p14:sldId id="311"/>
            <p14:sldId id="312"/>
            <p14:sldId id="313"/>
            <p14:sldId id="314"/>
            <p14:sldId id="315"/>
            <p14:sldId id="316"/>
            <p14:sldId id="317"/>
            <p14:sldId id="318"/>
            <p14:sldId id="319"/>
            <p14:sldId id="320"/>
            <p14:sldId id="321"/>
            <p14:sldId id="322"/>
            <p14:sldId id="323"/>
          </p14:sldIdLst>
        </p14:section>
        <p14:section name="Learn More" id="{2CC34DB2-6590-42C0-AD4B-A04C6060184E}">
          <p14:sldIdLst>
            <p14:sldId id="28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FF9B45"/>
    <a:srgbClr val="404040"/>
    <a:srgbClr val="DD462F"/>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81572F-BA61-4CB3-B1E3-613F3BF96169}" v="64" dt="2020-05-27T16:42:52.7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241" autoAdjust="0"/>
  </p:normalViewPr>
  <p:slideViewPr>
    <p:cSldViewPr snapToGrid="0">
      <p:cViewPr varScale="1">
        <p:scale>
          <a:sx n="85" d="100"/>
          <a:sy n="85" d="100"/>
        </p:scale>
        <p:origin x="48" y="225"/>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21" Type="http://schemas.openxmlformats.org/officeDocument/2006/relationships/slide" Target="slides/slide16.xml"/><Relationship Id="rId34"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commentAuthors" Target="commentAuthors.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680FBE-A8DF-4758-9AC4-3A9E1039168F}" type="datetimeFigureOut">
              <a:rPr lang="en-US" smtClean="0"/>
              <a:t>5/27/2020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5/27/2020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In </a:t>
            </a:r>
            <a:r>
              <a:rPr lang="en-US" baseline="0" dirty="0"/>
              <a:t>Slide Show mode, select the arrows to visit links.</a:t>
            </a:r>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27</a:t>
            </a:fld>
            <a:endParaRPr lang="en-US" dirty="0"/>
          </a:p>
        </p:txBody>
      </p:sp>
    </p:spTree>
    <p:extLst>
      <p:ext uri="{BB962C8B-B14F-4D97-AF65-F5344CB8AC3E}">
        <p14:creationId xmlns:p14="http://schemas.microsoft.com/office/powerpoint/2010/main" val="3421780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4">
            <a:extLst>
              <a:ext uri="{FF2B5EF4-FFF2-40B4-BE49-F238E27FC236}">
                <a16:creationId xmlns:a16="http://schemas.microsoft.com/office/drawing/2014/main" id="{C462D78E-555E-4B87-93C4-E32DD3D3EF14}"/>
              </a:ext>
            </a:extLst>
          </p:cNvPr>
          <p:cNvSpPr>
            <a:spLocks noGrp="1"/>
          </p:cNvSpPr>
          <p:nvPr>
            <p:ph type="ftr" sz="quarter" idx="3"/>
          </p:nvPr>
        </p:nvSpPr>
        <p:spPr>
          <a:xfrm>
            <a:off x="3844833" y="6492875"/>
            <a:ext cx="4502333" cy="365125"/>
          </a:xfrm>
          <a:prstGeom prst="rect">
            <a:avLst/>
          </a:prstGeom>
        </p:spPr>
        <p:txBody>
          <a:bodyPr vert="horz" lIns="91440" tIns="45720" rIns="91440" bIns="45720" rtlCol="0" anchor="ctr"/>
          <a:lstStyle>
            <a:lvl1pPr algn="ctr">
              <a:defRPr sz="1200" baseline="0">
                <a:solidFill>
                  <a:schemeClr val="bg1">
                    <a:lumMod val="50000"/>
                  </a:schemeClr>
                </a:solidFill>
              </a:defRPr>
            </a:lvl1pPr>
          </a:lstStyle>
          <a:p>
            <a:r>
              <a:rPr lang="en-US" dirty="0"/>
              <a:t>Illinois SBDC at Elgin Community College. Updated 4.21.2020.</a:t>
            </a:r>
          </a:p>
        </p:txBody>
      </p:sp>
    </p:spTree>
    <p:extLst>
      <p:ext uri="{BB962C8B-B14F-4D97-AF65-F5344CB8AC3E}">
        <p14:creationId xmlns:p14="http://schemas.microsoft.com/office/powerpoint/2010/main" val="171854949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471622-DBCC-4E3E-AAF2-651DED256D94}"/>
              </a:ext>
            </a:extLst>
          </p:cNvPr>
          <p:cNvSpPr>
            <a:spLocks noGrp="1"/>
          </p:cNvSpPr>
          <p:nvPr>
            <p:ph type="dt" sz="half" idx="10"/>
          </p:nvPr>
        </p:nvSpPr>
        <p:spPr/>
        <p:txBody>
          <a:bodyPr/>
          <a:lstStyle/>
          <a:p>
            <a:fld id="{C6767AEA-AFF7-40AB-8D4C-978C968B886C}" type="datetimeFigureOut">
              <a:rPr lang="en-US" smtClean="0"/>
              <a:t>5/27/2020</a:t>
            </a:fld>
            <a:endParaRPr lang="en-US"/>
          </a:p>
        </p:txBody>
      </p:sp>
      <p:sp>
        <p:nvSpPr>
          <p:cNvPr id="3" name="Footer Placeholder 2">
            <a:extLst>
              <a:ext uri="{FF2B5EF4-FFF2-40B4-BE49-F238E27FC236}">
                <a16:creationId xmlns:a16="http://schemas.microsoft.com/office/drawing/2014/main" id="{6E2D0D83-9485-4CAD-9C4C-02E5CCF8A3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5CD066-2E0A-4770-AF38-7FDFEE4C8D5F}"/>
              </a:ext>
            </a:extLst>
          </p:cNvPr>
          <p:cNvSpPr>
            <a:spLocks noGrp="1"/>
          </p:cNvSpPr>
          <p:nvPr>
            <p:ph type="sldNum" sz="quarter" idx="12"/>
          </p:nvPr>
        </p:nvSpPr>
        <p:spPr/>
        <p:txBody>
          <a:bodyPr/>
          <a:lstStyle/>
          <a:p>
            <a:fld id="{46275626-0CDD-4147-953C-35B72625A27B}" type="slidenum">
              <a:rPr lang="en-US" smtClean="0"/>
              <a:t>‹#›</a:t>
            </a:fld>
            <a:endParaRPr lang="en-US"/>
          </a:p>
        </p:txBody>
      </p:sp>
    </p:spTree>
    <p:extLst>
      <p:ext uri="{BB962C8B-B14F-4D97-AF65-F5344CB8AC3E}">
        <p14:creationId xmlns:p14="http://schemas.microsoft.com/office/powerpoint/2010/main" val="54129889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738C5-B96A-4FDF-A115-5B8295B9B1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B9453D2-487E-461D-937F-ED4A4C1B6A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F8BB93-B274-4066-A9D7-0FC54BC885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62D195-9657-4E34-9BD2-6E990050BF7A}"/>
              </a:ext>
            </a:extLst>
          </p:cNvPr>
          <p:cNvSpPr>
            <a:spLocks noGrp="1"/>
          </p:cNvSpPr>
          <p:nvPr>
            <p:ph type="dt" sz="half" idx="10"/>
          </p:nvPr>
        </p:nvSpPr>
        <p:spPr/>
        <p:txBody>
          <a:bodyPr/>
          <a:lstStyle/>
          <a:p>
            <a:fld id="{C6767AEA-AFF7-40AB-8D4C-978C968B886C}" type="datetimeFigureOut">
              <a:rPr lang="en-US" smtClean="0"/>
              <a:t>5/27/2020</a:t>
            </a:fld>
            <a:endParaRPr lang="en-US"/>
          </a:p>
        </p:txBody>
      </p:sp>
      <p:sp>
        <p:nvSpPr>
          <p:cNvPr id="6" name="Footer Placeholder 5">
            <a:extLst>
              <a:ext uri="{FF2B5EF4-FFF2-40B4-BE49-F238E27FC236}">
                <a16:creationId xmlns:a16="http://schemas.microsoft.com/office/drawing/2014/main" id="{58132B6A-7EF5-4FE1-A4EA-C9CBD96142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82D749-CE5A-4DCC-B6DB-D013E6840277}"/>
              </a:ext>
            </a:extLst>
          </p:cNvPr>
          <p:cNvSpPr>
            <a:spLocks noGrp="1"/>
          </p:cNvSpPr>
          <p:nvPr>
            <p:ph type="sldNum" sz="quarter" idx="12"/>
          </p:nvPr>
        </p:nvSpPr>
        <p:spPr/>
        <p:txBody>
          <a:bodyPr/>
          <a:lstStyle/>
          <a:p>
            <a:fld id="{46275626-0CDD-4147-953C-35B72625A27B}" type="slidenum">
              <a:rPr lang="en-US" smtClean="0"/>
              <a:t>‹#›</a:t>
            </a:fld>
            <a:endParaRPr lang="en-US"/>
          </a:p>
        </p:txBody>
      </p:sp>
    </p:spTree>
    <p:extLst>
      <p:ext uri="{BB962C8B-B14F-4D97-AF65-F5344CB8AC3E}">
        <p14:creationId xmlns:p14="http://schemas.microsoft.com/office/powerpoint/2010/main" val="321622429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B2C55-302A-461A-81D3-235E5EFC62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EE9581A-32F2-4796-A7E5-2DB29800FB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BA7B1C-9508-4059-8771-C9ED4BDDD5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0CE4D5-F426-4786-9561-A528408E89BD}"/>
              </a:ext>
            </a:extLst>
          </p:cNvPr>
          <p:cNvSpPr>
            <a:spLocks noGrp="1"/>
          </p:cNvSpPr>
          <p:nvPr>
            <p:ph type="dt" sz="half" idx="10"/>
          </p:nvPr>
        </p:nvSpPr>
        <p:spPr/>
        <p:txBody>
          <a:bodyPr/>
          <a:lstStyle/>
          <a:p>
            <a:fld id="{C6767AEA-AFF7-40AB-8D4C-978C968B886C}" type="datetimeFigureOut">
              <a:rPr lang="en-US" smtClean="0"/>
              <a:t>5/27/2020</a:t>
            </a:fld>
            <a:endParaRPr lang="en-US"/>
          </a:p>
        </p:txBody>
      </p:sp>
      <p:sp>
        <p:nvSpPr>
          <p:cNvPr id="6" name="Footer Placeholder 5">
            <a:extLst>
              <a:ext uri="{FF2B5EF4-FFF2-40B4-BE49-F238E27FC236}">
                <a16:creationId xmlns:a16="http://schemas.microsoft.com/office/drawing/2014/main" id="{EB913AF2-5B8D-4D71-A4D1-B3AD8AC689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F3C3B8-282E-4F3F-9E04-3A9A2030C4D5}"/>
              </a:ext>
            </a:extLst>
          </p:cNvPr>
          <p:cNvSpPr>
            <a:spLocks noGrp="1"/>
          </p:cNvSpPr>
          <p:nvPr>
            <p:ph type="sldNum" sz="quarter" idx="12"/>
          </p:nvPr>
        </p:nvSpPr>
        <p:spPr/>
        <p:txBody>
          <a:bodyPr/>
          <a:lstStyle/>
          <a:p>
            <a:fld id="{46275626-0CDD-4147-953C-35B72625A27B}" type="slidenum">
              <a:rPr lang="en-US" smtClean="0"/>
              <a:t>‹#›</a:t>
            </a:fld>
            <a:endParaRPr lang="en-US"/>
          </a:p>
        </p:txBody>
      </p:sp>
    </p:spTree>
    <p:extLst>
      <p:ext uri="{BB962C8B-B14F-4D97-AF65-F5344CB8AC3E}">
        <p14:creationId xmlns:p14="http://schemas.microsoft.com/office/powerpoint/2010/main" val="133667155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6B53E-8EAE-4C93-9B2F-F99B988E1E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D1D4EDC-2BAC-4AA7-AC0B-FBB281C954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F617E5-F4B8-4345-B147-C6EFCA92F361}"/>
              </a:ext>
            </a:extLst>
          </p:cNvPr>
          <p:cNvSpPr>
            <a:spLocks noGrp="1"/>
          </p:cNvSpPr>
          <p:nvPr>
            <p:ph type="dt" sz="half" idx="10"/>
          </p:nvPr>
        </p:nvSpPr>
        <p:spPr/>
        <p:txBody>
          <a:bodyPr/>
          <a:lstStyle/>
          <a:p>
            <a:fld id="{C6767AEA-AFF7-40AB-8D4C-978C968B886C}" type="datetimeFigureOut">
              <a:rPr lang="en-US" smtClean="0"/>
              <a:t>5/27/2020</a:t>
            </a:fld>
            <a:endParaRPr lang="en-US"/>
          </a:p>
        </p:txBody>
      </p:sp>
      <p:sp>
        <p:nvSpPr>
          <p:cNvPr id="5" name="Footer Placeholder 4">
            <a:extLst>
              <a:ext uri="{FF2B5EF4-FFF2-40B4-BE49-F238E27FC236}">
                <a16:creationId xmlns:a16="http://schemas.microsoft.com/office/drawing/2014/main" id="{55446DD5-062B-4D99-A1FA-7623629C5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DB11AA-0697-47D3-A2AF-FBC5582EBC24}"/>
              </a:ext>
            </a:extLst>
          </p:cNvPr>
          <p:cNvSpPr>
            <a:spLocks noGrp="1"/>
          </p:cNvSpPr>
          <p:nvPr>
            <p:ph type="sldNum" sz="quarter" idx="12"/>
          </p:nvPr>
        </p:nvSpPr>
        <p:spPr/>
        <p:txBody>
          <a:bodyPr/>
          <a:lstStyle/>
          <a:p>
            <a:fld id="{46275626-0CDD-4147-953C-35B72625A27B}" type="slidenum">
              <a:rPr lang="en-US" smtClean="0"/>
              <a:t>‹#›</a:t>
            </a:fld>
            <a:endParaRPr lang="en-US"/>
          </a:p>
        </p:txBody>
      </p:sp>
    </p:spTree>
    <p:extLst>
      <p:ext uri="{BB962C8B-B14F-4D97-AF65-F5344CB8AC3E}">
        <p14:creationId xmlns:p14="http://schemas.microsoft.com/office/powerpoint/2010/main" val="3984426461"/>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3971B8-298B-4E01-BC7C-42984D67DBB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2027BC-1A50-4B3A-82D4-C524426EA5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356245-2879-43AD-9872-845800D206CA}"/>
              </a:ext>
            </a:extLst>
          </p:cNvPr>
          <p:cNvSpPr>
            <a:spLocks noGrp="1"/>
          </p:cNvSpPr>
          <p:nvPr>
            <p:ph type="dt" sz="half" idx="10"/>
          </p:nvPr>
        </p:nvSpPr>
        <p:spPr/>
        <p:txBody>
          <a:bodyPr/>
          <a:lstStyle/>
          <a:p>
            <a:fld id="{C6767AEA-AFF7-40AB-8D4C-978C968B886C}" type="datetimeFigureOut">
              <a:rPr lang="en-US" smtClean="0"/>
              <a:t>5/27/2020</a:t>
            </a:fld>
            <a:endParaRPr lang="en-US"/>
          </a:p>
        </p:txBody>
      </p:sp>
      <p:sp>
        <p:nvSpPr>
          <p:cNvPr id="5" name="Footer Placeholder 4">
            <a:extLst>
              <a:ext uri="{FF2B5EF4-FFF2-40B4-BE49-F238E27FC236}">
                <a16:creationId xmlns:a16="http://schemas.microsoft.com/office/drawing/2014/main" id="{1B99BA96-7E6F-43A9-9CE6-1060CB8693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FEBB04-8665-4221-B8A0-045A73ECD0A5}"/>
              </a:ext>
            </a:extLst>
          </p:cNvPr>
          <p:cNvSpPr>
            <a:spLocks noGrp="1"/>
          </p:cNvSpPr>
          <p:nvPr>
            <p:ph type="sldNum" sz="quarter" idx="12"/>
          </p:nvPr>
        </p:nvSpPr>
        <p:spPr/>
        <p:txBody>
          <a:bodyPr/>
          <a:lstStyle/>
          <a:p>
            <a:fld id="{46275626-0CDD-4147-953C-35B72625A27B}" type="slidenum">
              <a:rPr lang="en-US" smtClean="0"/>
              <a:t>‹#›</a:t>
            </a:fld>
            <a:endParaRPr lang="en-US"/>
          </a:p>
        </p:txBody>
      </p:sp>
    </p:spTree>
    <p:extLst>
      <p:ext uri="{BB962C8B-B14F-4D97-AF65-F5344CB8AC3E}">
        <p14:creationId xmlns:p14="http://schemas.microsoft.com/office/powerpoint/2010/main" val="819661776"/>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5/27/2020</a:t>
            </a:fld>
            <a:endParaRPr lang="en-US" dirty="0"/>
          </a:p>
        </p:txBody>
      </p:sp>
      <p:sp>
        <p:nvSpPr>
          <p:cNvPr id="7" name="Footer Placeholder 4"/>
          <p:cNvSpPr>
            <a:spLocks noGrp="1"/>
          </p:cNvSpPr>
          <p:nvPr>
            <p:ph type="ftr" sz="quarter" idx="3"/>
          </p:nvPr>
        </p:nvSpPr>
        <p:spPr>
          <a:xfrm>
            <a:off x="3816096" y="6340740"/>
            <a:ext cx="4502333" cy="365125"/>
          </a:xfrm>
          <a:prstGeom prst="rect">
            <a:avLst/>
          </a:prstGeom>
        </p:spPr>
        <p:txBody>
          <a:bodyPr vert="horz" lIns="91440" tIns="45720" rIns="91440" bIns="45720" rtlCol="0" anchor="ctr"/>
          <a:lstStyle>
            <a:lvl1pPr algn="ctr">
              <a:defRPr sz="1200" baseline="0">
                <a:solidFill>
                  <a:schemeClr val="bg1">
                    <a:lumMod val="50000"/>
                  </a:schemeClr>
                </a:solidFill>
              </a:defRPr>
            </a:lvl1pPr>
          </a:lstStyle>
          <a:p>
            <a:r>
              <a:rPr lang="en-US" dirty="0"/>
              <a:t>Illinois SBDC at Elgin Community College. </a:t>
            </a:r>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18583654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userDrawn="1"/>
        </p:nvSpPr>
        <p:spPr bwMode="blackWhite">
          <a:xfrm>
            <a:off x="254950" y="262784"/>
            <a:ext cx="11682101" cy="2072643"/>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521208" y="1536192"/>
            <a:ext cx="6876288" cy="640080"/>
          </a:xfrm>
        </p:spPr>
        <p:txBody>
          <a:bodyPr>
            <a:normAutofit/>
          </a:bodyPr>
          <a:lstStyle>
            <a:lvl1pPr>
              <a:defRPr sz="3600">
                <a:solidFill>
                  <a:schemeClr val="bg1"/>
                </a:solidFill>
              </a:defRPr>
            </a:lvl1pPr>
          </a:lstStyle>
          <a:p>
            <a:r>
              <a:rPr lang="en-US"/>
              <a:t>Click to edit Master title style</a:t>
            </a:r>
            <a:endParaRPr lang="en-US" dirty="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
        <p:nvSpPr>
          <p:cNvPr id="6" name="Footer Placeholder 4">
            <a:extLst>
              <a:ext uri="{FF2B5EF4-FFF2-40B4-BE49-F238E27FC236}">
                <a16:creationId xmlns:a16="http://schemas.microsoft.com/office/drawing/2014/main" id="{A8542F48-BD9B-4F42-9F74-AB1597082D69}"/>
              </a:ext>
            </a:extLst>
          </p:cNvPr>
          <p:cNvSpPr>
            <a:spLocks noGrp="1"/>
          </p:cNvSpPr>
          <p:nvPr>
            <p:ph type="ftr" sz="quarter" idx="3"/>
          </p:nvPr>
        </p:nvSpPr>
        <p:spPr>
          <a:xfrm>
            <a:off x="3816096" y="6340740"/>
            <a:ext cx="4502333" cy="365125"/>
          </a:xfrm>
          <a:prstGeom prst="rect">
            <a:avLst/>
          </a:prstGeom>
        </p:spPr>
        <p:txBody>
          <a:bodyPr vert="horz" lIns="91440" tIns="45720" rIns="91440" bIns="45720" rtlCol="0" anchor="ctr"/>
          <a:lstStyle>
            <a:lvl1pPr algn="ctr">
              <a:defRPr sz="1200" baseline="0">
                <a:solidFill>
                  <a:schemeClr val="bg1">
                    <a:lumMod val="50000"/>
                  </a:schemeClr>
                </a:solidFill>
              </a:defRPr>
            </a:lvl1pPr>
          </a:lstStyle>
          <a:p>
            <a:r>
              <a:rPr lang="en-US" dirty="0"/>
              <a:t>Illinois SBDC at Elgin Community College. </a:t>
            </a:r>
          </a:p>
        </p:txBody>
      </p:sp>
    </p:spTree>
    <p:extLst>
      <p:ext uri="{BB962C8B-B14F-4D97-AF65-F5344CB8AC3E}">
        <p14:creationId xmlns:p14="http://schemas.microsoft.com/office/powerpoint/2010/main" val="133565553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8710F-0FCE-4350-96DB-2FDE67E522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860EF5-9B2E-4A30-976A-AEBCA4AC24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CB51546-3748-4382-9634-47DED5491292}"/>
              </a:ext>
            </a:extLst>
          </p:cNvPr>
          <p:cNvSpPr>
            <a:spLocks noGrp="1"/>
          </p:cNvSpPr>
          <p:nvPr>
            <p:ph type="dt" sz="half" idx="10"/>
          </p:nvPr>
        </p:nvSpPr>
        <p:spPr/>
        <p:txBody>
          <a:bodyPr/>
          <a:lstStyle/>
          <a:p>
            <a:fld id="{C6767AEA-AFF7-40AB-8D4C-978C968B886C}" type="datetimeFigureOut">
              <a:rPr lang="en-US" smtClean="0"/>
              <a:t>5/27/2020</a:t>
            </a:fld>
            <a:endParaRPr lang="en-US"/>
          </a:p>
        </p:txBody>
      </p:sp>
      <p:sp>
        <p:nvSpPr>
          <p:cNvPr id="5" name="Footer Placeholder 4">
            <a:extLst>
              <a:ext uri="{FF2B5EF4-FFF2-40B4-BE49-F238E27FC236}">
                <a16:creationId xmlns:a16="http://schemas.microsoft.com/office/drawing/2014/main" id="{B007F7B1-3E87-4D27-89B1-3E44564878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F1F8BB-C654-41A3-97B4-C8B8C12859E7}"/>
              </a:ext>
            </a:extLst>
          </p:cNvPr>
          <p:cNvSpPr>
            <a:spLocks noGrp="1"/>
          </p:cNvSpPr>
          <p:nvPr>
            <p:ph type="sldNum" sz="quarter" idx="12"/>
          </p:nvPr>
        </p:nvSpPr>
        <p:spPr/>
        <p:txBody>
          <a:bodyPr/>
          <a:lstStyle/>
          <a:p>
            <a:fld id="{46275626-0CDD-4147-953C-35B72625A27B}" type="slidenum">
              <a:rPr lang="en-US" smtClean="0"/>
              <a:t>‹#›</a:t>
            </a:fld>
            <a:endParaRPr lang="en-US"/>
          </a:p>
        </p:txBody>
      </p:sp>
    </p:spTree>
    <p:extLst>
      <p:ext uri="{BB962C8B-B14F-4D97-AF65-F5344CB8AC3E}">
        <p14:creationId xmlns:p14="http://schemas.microsoft.com/office/powerpoint/2010/main" val="334454114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0E5D7-A3E8-4C3D-B9A7-F379910F49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743402-B69C-4F5F-B037-BCE3197BBE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DFBC8F-B63F-4240-B0AC-B070E689869B}"/>
              </a:ext>
            </a:extLst>
          </p:cNvPr>
          <p:cNvSpPr>
            <a:spLocks noGrp="1"/>
          </p:cNvSpPr>
          <p:nvPr>
            <p:ph type="dt" sz="half" idx="10"/>
          </p:nvPr>
        </p:nvSpPr>
        <p:spPr/>
        <p:txBody>
          <a:bodyPr/>
          <a:lstStyle/>
          <a:p>
            <a:fld id="{C6767AEA-AFF7-40AB-8D4C-978C968B886C}" type="datetimeFigureOut">
              <a:rPr lang="en-US" smtClean="0"/>
              <a:t>5/27/2020</a:t>
            </a:fld>
            <a:endParaRPr lang="en-US"/>
          </a:p>
        </p:txBody>
      </p:sp>
      <p:sp>
        <p:nvSpPr>
          <p:cNvPr id="5" name="Footer Placeholder 4">
            <a:extLst>
              <a:ext uri="{FF2B5EF4-FFF2-40B4-BE49-F238E27FC236}">
                <a16:creationId xmlns:a16="http://schemas.microsoft.com/office/drawing/2014/main" id="{4928714D-1EBD-44AF-9C34-3A2328607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75DAB4-D056-4D9B-A2AC-6062D97AE5A2}"/>
              </a:ext>
            </a:extLst>
          </p:cNvPr>
          <p:cNvSpPr>
            <a:spLocks noGrp="1"/>
          </p:cNvSpPr>
          <p:nvPr>
            <p:ph type="sldNum" sz="quarter" idx="12"/>
          </p:nvPr>
        </p:nvSpPr>
        <p:spPr/>
        <p:txBody>
          <a:bodyPr/>
          <a:lstStyle/>
          <a:p>
            <a:fld id="{46275626-0CDD-4147-953C-35B72625A27B}" type="slidenum">
              <a:rPr lang="en-US" smtClean="0"/>
              <a:t>‹#›</a:t>
            </a:fld>
            <a:endParaRPr lang="en-US"/>
          </a:p>
        </p:txBody>
      </p:sp>
    </p:spTree>
    <p:extLst>
      <p:ext uri="{BB962C8B-B14F-4D97-AF65-F5344CB8AC3E}">
        <p14:creationId xmlns:p14="http://schemas.microsoft.com/office/powerpoint/2010/main" val="750625253"/>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A1BB9-1FA4-498E-8E1B-DD92A9F06A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C0887D7-02FE-4BE1-857E-93C065FC54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1D7AA5-419C-4233-B2D0-D6AC8D9DB26C}"/>
              </a:ext>
            </a:extLst>
          </p:cNvPr>
          <p:cNvSpPr>
            <a:spLocks noGrp="1"/>
          </p:cNvSpPr>
          <p:nvPr>
            <p:ph type="dt" sz="half" idx="10"/>
          </p:nvPr>
        </p:nvSpPr>
        <p:spPr/>
        <p:txBody>
          <a:bodyPr/>
          <a:lstStyle/>
          <a:p>
            <a:fld id="{C6767AEA-AFF7-40AB-8D4C-978C968B886C}" type="datetimeFigureOut">
              <a:rPr lang="en-US" smtClean="0"/>
              <a:t>5/27/2020</a:t>
            </a:fld>
            <a:endParaRPr lang="en-US"/>
          </a:p>
        </p:txBody>
      </p:sp>
      <p:sp>
        <p:nvSpPr>
          <p:cNvPr id="5" name="Footer Placeholder 4">
            <a:extLst>
              <a:ext uri="{FF2B5EF4-FFF2-40B4-BE49-F238E27FC236}">
                <a16:creationId xmlns:a16="http://schemas.microsoft.com/office/drawing/2014/main" id="{DA885D07-773B-4FC2-902D-5866727AC3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956341-DE83-42D0-8DDF-ADD75BDCB7C4}"/>
              </a:ext>
            </a:extLst>
          </p:cNvPr>
          <p:cNvSpPr>
            <a:spLocks noGrp="1"/>
          </p:cNvSpPr>
          <p:nvPr>
            <p:ph type="sldNum" sz="quarter" idx="12"/>
          </p:nvPr>
        </p:nvSpPr>
        <p:spPr/>
        <p:txBody>
          <a:bodyPr/>
          <a:lstStyle/>
          <a:p>
            <a:fld id="{46275626-0CDD-4147-953C-35B72625A27B}" type="slidenum">
              <a:rPr lang="en-US" smtClean="0"/>
              <a:t>‹#›</a:t>
            </a:fld>
            <a:endParaRPr lang="en-US"/>
          </a:p>
        </p:txBody>
      </p:sp>
    </p:spTree>
    <p:extLst>
      <p:ext uri="{BB962C8B-B14F-4D97-AF65-F5344CB8AC3E}">
        <p14:creationId xmlns:p14="http://schemas.microsoft.com/office/powerpoint/2010/main" val="1640272683"/>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840E9-9BF7-4BCB-BCE0-DDD736A174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D83F55-CB19-4929-9171-440C91BA60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1A3D8E-9630-4787-B935-31B30955AB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F19233-CBE3-4FF0-B1BE-41F8E53F1F77}"/>
              </a:ext>
            </a:extLst>
          </p:cNvPr>
          <p:cNvSpPr>
            <a:spLocks noGrp="1"/>
          </p:cNvSpPr>
          <p:nvPr>
            <p:ph type="dt" sz="half" idx="10"/>
          </p:nvPr>
        </p:nvSpPr>
        <p:spPr/>
        <p:txBody>
          <a:bodyPr/>
          <a:lstStyle/>
          <a:p>
            <a:fld id="{C6767AEA-AFF7-40AB-8D4C-978C968B886C}" type="datetimeFigureOut">
              <a:rPr lang="en-US" smtClean="0"/>
              <a:t>5/27/2020</a:t>
            </a:fld>
            <a:endParaRPr lang="en-US"/>
          </a:p>
        </p:txBody>
      </p:sp>
      <p:sp>
        <p:nvSpPr>
          <p:cNvPr id="6" name="Footer Placeholder 5">
            <a:extLst>
              <a:ext uri="{FF2B5EF4-FFF2-40B4-BE49-F238E27FC236}">
                <a16:creationId xmlns:a16="http://schemas.microsoft.com/office/drawing/2014/main" id="{9481F210-B410-4CC2-8D3F-D7BDEA50BF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07B3A3-720D-4D48-A774-88FDD77075B4}"/>
              </a:ext>
            </a:extLst>
          </p:cNvPr>
          <p:cNvSpPr>
            <a:spLocks noGrp="1"/>
          </p:cNvSpPr>
          <p:nvPr>
            <p:ph type="sldNum" sz="quarter" idx="12"/>
          </p:nvPr>
        </p:nvSpPr>
        <p:spPr/>
        <p:txBody>
          <a:bodyPr/>
          <a:lstStyle/>
          <a:p>
            <a:fld id="{46275626-0CDD-4147-953C-35B72625A27B}" type="slidenum">
              <a:rPr lang="en-US" smtClean="0"/>
              <a:t>‹#›</a:t>
            </a:fld>
            <a:endParaRPr lang="en-US"/>
          </a:p>
        </p:txBody>
      </p:sp>
    </p:spTree>
    <p:extLst>
      <p:ext uri="{BB962C8B-B14F-4D97-AF65-F5344CB8AC3E}">
        <p14:creationId xmlns:p14="http://schemas.microsoft.com/office/powerpoint/2010/main" val="1300075676"/>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A42A3-83D3-4CD5-9F6F-2E344F96BB4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84D2BE-DB10-47FF-A066-2021F3F3BA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D96138-F6C7-454C-8027-A3D689943A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10D41B-5ACE-43D8-A4A2-EECC3643F4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9FDCD0-155A-4FDD-B018-F98133FFD6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741A17F-83EE-4D48-A7B3-FA4C5E8E7E7B}"/>
              </a:ext>
            </a:extLst>
          </p:cNvPr>
          <p:cNvSpPr>
            <a:spLocks noGrp="1"/>
          </p:cNvSpPr>
          <p:nvPr>
            <p:ph type="dt" sz="half" idx="10"/>
          </p:nvPr>
        </p:nvSpPr>
        <p:spPr/>
        <p:txBody>
          <a:bodyPr/>
          <a:lstStyle/>
          <a:p>
            <a:fld id="{C6767AEA-AFF7-40AB-8D4C-978C968B886C}" type="datetimeFigureOut">
              <a:rPr lang="en-US" smtClean="0"/>
              <a:t>5/27/2020</a:t>
            </a:fld>
            <a:endParaRPr lang="en-US"/>
          </a:p>
        </p:txBody>
      </p:sp>
      <p:sp>
        <p:nvSpPr>
          <p:cNvPr id="8" name="Footer Placeholder 7">
            <a:extLst>
              <a:ext uri="{FF2B5EF4-FFF2-40B4-BE49-F238E27FC236}">
                <a16:creationId xmlns:a16="http://schemas.microsoft.com/office/drawing/2014/main" id="{24B945B2-137A-40DF-A2F6-BE86FFE873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ED48F6-4BB2-4C8E-B3CC-FED04EE34C50}"/>
              </a:ext>
            </a:extLst>
          </p:cNvPr>
          <p:cNvSpPr>
            <a:spLocks noGrp="1"/>
          </p:cNvSpPr>
          <p:nvPr>
            <p:ph type="sldNum" sz="quarter" idx="12"/>
          </p:nvPr>
        </p:nvSpPr>
        <p:spPr/>
        <p:txBody>
          <a:bodyPr/>
          <a:lstStyle/>
          <a:p>
            <a:fld id="{46275626-0CDD-4147-953C-35B72625A27B}" type="slidenum">
              <a:rPr lang="en-US" smtClean="0"/>
              <a:t>‹#›</a:t>
            </a:fld>
            <a:endParaRPr lang="en-US"/>
          </a:p>
        </p:txBody>
      </p:sp>
    </p:spTree>
    <p:extLst>
      <p:ext uri="{BB962C8B-B14F-4D97-AF65-F5344CB8AC3E}">
        <p14:creationId xmlns:p14="http://schemas.microsoft.com/office/powerpoint/2010/main" val="332025354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49CF2-3A05-4B68-8DA1-E34EEDAA270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957862-14F6-4845-89BB-5B77AAD3B9DC}"/>
              </a:ext>
            </a:extLst>
          </p:cNvPr>
          <p:cNvSpPr>
            <a:spLocks noGrp="1"/>
          </p:cNvSpPr>
          <p:nvPr>
            <p:ph type="dt" sz="half" idx="10"/>
          </p:nvPr>
        </p:nvSpPr>
        <p:spPr/>
        <p:txBody>
          <a:bodyPr/>
          <a:lstStyle/>
          <a:p>
            <a:fld id="{C6767AEA-AFF7-40AB-8D4C-978C968B886C}" type="datetimeFigureOut">
              <a:rPr lang="en-US" smtClean="0"/>
              <a:t>5/27/2020</a:t>
            </a:fld>
            <a:endParaRPr lang="en-US"/>
          </a:p>
        </p:txBody>
      </p:sp>
      <p:sp>
        <p:nvSpPr>
          <p:cNvPr id="4" name="Footer Placeholder 3">
            <a:extLst>
              <a:ext uri="{FF2B5EF4-FFF2-40B4-BE49-F238E27FC236}">
                <a16:creationId xmlns:a16="http://schemas.microsoft.com/office/drawing/2014/main" id="{C35EFA5D-D24E-4BF0-8F27-E1D1BB0156E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838899-03C6-4C02-893F-A6D85907F909}"/>
              </a:ext>
            </a:extLst>
          </p:cNvPr>
          <p:cNvSpPr>
            <a:spLocks noGrp="1"/>
          </p:cNvSpPr>
          <p:nvPr>
            <p:ph type="sldNum" sz="quarter" idx="12"/>
          </p:nvPr>
        </p:nvSpPr>
        <p:spPr/>
        <p:txBody>
          <a:bodyPr/>
          <a:lstStyle/>
          <a:p>
            <a:fld id="{46275626-0CDD-4147-953C-35B72625A27B}" type="slidenum">
              <a:rPr lang="en-US" smtClean="0"/>
              <a:t>‹#›</a:t>
            </a:fld>
            <a:endParaRPr lang="en-US"/>
          </a:p>
        </p:txBody>
      </p:sp>
    </p:spTree>
    <p:extLst>
      <p:ext uri="{BB962C8B-B14F-4D97-AF65-F5344CB8AC3E}">
        <p14:creationId xmlns:p14="http://schemas.microsoft.com/office/powerpoint/2010/main" val="260021545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2" name="Title Placeholder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5/27/2020</a:t>
            </a:fld>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8" name="Straight Connector 7"/>
          <p:cNvCxnSpPr/>
          <p:nvPr userDrawn="1"/>
        </p:nvCxnSpPr>
        <p:spPr>
          <a:xfrm>
            <a:off x="604434" y="1196392"/>
            <a:ext cx="10983132" cy="0"/>
          </a:xfrm>
          <a:prstGeom prst="line">
            <a:avLst/>
          </a:prstGeom>
          <a:ln w="254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BA5ABD-6A9B-4FE8-BE0F-B0B06A8304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D7BE2E7-1642-438F-A37D-79D146A08B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96BCCA-5FA8-4840-9223-BE33C55F88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767AEA-AFF7-40AB-8D4C-978C968B886C}" type="datetimeFigureOut">
              <a:rPr lang="en-US" smtClean="0"/>
              <a:t>5/27/2020</a:t>
            </a:fld>
            <a:endParaRPr lang="en-US"/>
          </a:p>
        </p:txBody>
      </p:sp>
      <p:sp>
        <p:nvSpPr>
          <p:cNvPr id="5" name="Footer Placeholder 4">
            <a:extLst>
              <a:ext uri="{FF2B5EF4-FFF2-40B4-BE49-F238E27FC236}">
                <a16:creationId xmlns:a16="http://schemas.microsoft.com/office/drawing/2014/main" id="{7C3BFE84-E99B-46D1-A522-4453E8C19A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4E4F61-6CC9-48AC-8232-B769883D4A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275626-0CDD-4147-953C-35B72625A27B}" type="slidenum">
              <a:rPr lang="en-US" smtClean="0"/>
              <a:t>‹#›</a:t>
            </a:fld>
            <a:endParaRPr lang="en-US"/>
          </a:p>
        </p:txBody>
      </p:sp>
      <p:sp>
        <p:nvSpPr>
          <p:cNvPr id="7" name="Footer Placeholder 4">
            <a:extLst>
              <a:ext uri="{FF2B5EF4-FFF2-40B4-BE49-F238E27FC236}">
                <a16:creationId xmlns:a16="http://schemas.microsoft.com/office/drawing/2014/main" id="{1A3FC499-2765-4D0C-B21F-431C77A7E0DF}"/>
              </a:ext>
            </a:extLst>
          </p:cNvPr>
          <p:cNvSpPr txBox="1">
            <a:spLocks/>
          </p:cNvSpPr>
          <p:nvPr userDrawn="1"/>
        </p:nvSpPr>
        <p:spPr>
          <a:xfrm>
            <a:off x="3816096" y="6340740"/>
            <a:ext cx="4502333"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baseline="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Illinois SBDC at Elgin Community College. </a:t>
            </a:r>
          </a:p>
        </p:txBody>
      </p:sp>
    </p:spTree>
    <p:extLst>
      <p:ext uri="{BB962C8B-B14F-4D97-AF65-F5344CB8AC3E}">
        <p14:creationId xmlns:p14="http://schemas.microsoft.com/office/powerpoint/2010/main" val="531784620"/>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hyperlink" Target="https://bench.co/blog/operations/sba-eidl-gran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mailto:stroyer@elgin.edu" TargetMode="External"/><Relationship Id="rId3" Type="http://schemas.openxmlformats.org/officeDocument/2006/relationships/hyperlink" Target="https://ilsbdc.ecenterdirect.com/signup" TargetMode="External"/><Relationship Id="rId7" Type="http://schemas.openxmlformats.org/officeDocument/2006/relationships/hyperlink" Target="http://go.microsoft.com/fwlink/?LinkId=623327"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hyperlink" Target="http://go.microsoft.com/fwlink/?LinkId=617172" TargetMode="External"/><Relationship Id="rId4" Type="http://schemas.openxmlformats.org/officeDocument/2006/relationships/hyperlink" Target="https://lp.constantcontactpages.com/su/7jjH3Ny/sbdcec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hyperlink" Target="https://bit.ly/3de1n8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D01A731-A406-40B5-8B38-99785CAE0AEF}"/>
              </a:ext>
            </a:extLst>
          </p:cNvPr>
          <p:cNvSpPr/>
          <p:nvPr/>
        </p:nvSpPr>
        <p:spPr>
          <a:xfrm>
            <a:off x="0" y="4758803"/>
            <a:ext cx="4183039" cy="156134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95000"/>
                </a:schemeClr>
              </a:solidFill>
            </a:endParaRPr>
          </a:p>
        </p:txBody>
      </p:sp>
      <p:sp>
        <p:nvSpPr>
          <p:cNvPr id="2" name="Title 1"/>
          <p:cNvSpPr>
            <a:spLocks noGrp="1"/>
          </p:cNvSpPr>
          <p:nvPr>
            <p:ph type="title"/>
          </p:nvPr>
        </p:nvSpPr>
        <p:spPr>
          <a:xfrm>
            <a:off x="838200" y="1164324"/>
            <a:ext cx="10515600" cy="2387600"/>
          </a:xfrm>
        </p:spPr>
        <p:txBody>
          <a:bodyPr anchor="ctr" anchorCtr="0">
            <a:normAutofit/>
          </a:bodyPr>
          <a:lstStyle/>
          <a:p>
            <a:r>
              <a:rPr lang="en-US" sz="3600" dirty="0">
                <a:solidFill>
                  <a:schemeClr val="bg1"/>
                </a:solidFill>
              </a:rPr>
              <a:t>PPP Compliance and Forgiveness</a:t>
            </a:r>
          </a:p>
        </p:txBody>
      </p:sp>
      <p:sp>
        <p:nvSpPr>
          <p:cNvPr id="3" name="Subtitle 2"/>
          <p:cNvSpPr>
            <a:spLocks noGrp="1"/>
          </p:cNvSpPr>
          <p:nvPr>
            <p:ph type="subTitle" idx="4294967295"/>
          </p:nvPr>
        </p:nvSpPr>
        <p:spPr>
          <a:xfrm>
            <a:off x="893928" y="2783574"/>
            <a:ext cx="9582150" cy="1136650"/>
          </a:xfrm>
        </p:spPr>
        <p:txBody>
          <a:bodyPr>
            <a:normAutofit/>
          </a:bodyPr>
          <a:lstStyle/>
          <a:p>
            <a:pPr marL="0" indent="0">
              <a:buNone/>
            </a:pPr>
            <a:r>
              <a:rPr lang="en-US" sz="2000" dirty="0">
                <a:solidFill>
                  <a:schemeClr val="bg1"/>
                </a:solidFill>
                <a:latin typeface="+mj-lt"/>
              </a:rPr>
              <a:t>Sara Troyer, Director | Illinois SBDC at Elgin Community College | </a:t>
            </a:r>
            <a:r>
              <a:rPr lang="en-US" dirty="0">
                <a:solidFill>
                  <a:schemeClr val="bg1"/>
                </a:solidFill>
                <a:latin typeface="+mj-lt"/>
              </a:rPr>
              <a:t>Updated 5/27/2020</a:t>
            </a:r>
            <a:endParaRPr lang="en-US" sz="2000" dirty="0">
              <a:solidFill>
                <a:schemeClr val="bg1"/>
              </a:solidFill>
              <a:latin typeface="+mj-lt"/>
            </a:endParaRPr>
          </a:p>
        </p:txBody>
      </p:sp>
      <p:pic>
        <p:nvPicPr>
          <p:cNvPr id="6" name="Picture 5" descr="A close up of a sign&#10;&#10;Description automatically generated">
            <a:extLst>
              <a:ext uri="{FF2B5EF4-FFF2-40B4-BE49-F238E27FC236}">
                <a16:creationId xmlns:a16="http://schemas.microsoft.com/office/drawing/2014/main" id="{318A1230-A253-4508-82DA-0A06A0665F3A}"/>
              </a:ext>
            </a:extLst>
          </p:cNvPr>
          <p:cNvPicPr>
            <a:picLocks noChangeAspect="1"/>
          </p:cNvPicPr>
          <p:nvPr/>
        </p:nvPicPr>
        <p:blipFill>
          <a:blip r:embed="rId3"/>
          <a:stretch>
            <a:fillRect/>
          </a:stretch>
        </p:blipFill>
        <p:spPr>
          <a:xfrm>
            <a:off x="493677" y="4954213"/>
            <a:ext cx="1684631" cy="1170519"/>
          </a:xfrm>
          <a:prstGeom prst="rect">
            <a:avLst/>
          </a:prstGeom>
        </p:spPr>
      </p:pic>
      <p:pic>
        <p:nvPicPr>
          <p:cNvPr id="8" name="Picture 7" descr="A close up of a sign&#10;&#10;Description automatically generated">
            <a:extLst>
              <a:ext uri="{FF2B5EF4-FFF2-40B4-BE49-F238E27FC236}">
                <a16:creationId xmlns:a16="http://schemas.microsoft.com/office/drawing/2014/main" id="{B315F5CA-CFDA-4A0A-8447-249DEB7CB68C}"/>
              </a:ext>
            </a:extLst>
          </p:cNvPr>
          <p:cNvPicPr>
            <a:picLocks noChangeAspect="1"/>
          </p:cNvPicPr>
          <p:nvPr/>
        </p:nvPicPr>
        <p:blipFill>
          <a:blip r:embed="rId4"/>
          <a:stretch>
            <a:fillRect/>
          </a:stretch>
        </p:blipFill>
        <p:spPr>
          <a:xfrm>
            <a:off x="2671985" y="4977244"/>
            <a:ext cx="937940" cy="1170519"/>
          </a:xfrm>
          <a:prstGeom prst="rect">
            <a:avLst/>
          </a:prstGeom>
        </p:spPr>
      </p:pic>
    </p:spTree>
    <p:extLst>
      <p:ext uri="{BB962C8B-B14F-4D97-AF65-F5344CB8AC3E}">
        <p14:creationId xmlns:p14="http://schemas.microsoft.com/office/powerpoint/2010/main" val="247180773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Page 3: PPP Loan Forgiveness Calculation Form</a:t>
            </a:r>
          </a:p>
        </p:txBody>
      </p:sp>
      <p:sp>
        <p:nvSpPr>
          <p:cNvPr id="21" name="Content Placeholder 17"/>
          <p:cNvSpPr txBox="1">
            <a:spLocks/>
          </p:cNvSpPr>
          <p:nvPr/>
        </p:nvSpPr>
        <p:spPr>
          <a:xfrm>
            <a:off x="890494" y="1487884"/>
            <a:ext cx="10668000" cy="4453108"/>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r>
              <a:rPr lang="en-US" sz="7200" b="1" dirty="0"/>
              <a:t>Employees at Time of Loan Application/Employees at Time of Forgiveness Application </a:t>
            </a:r>
            <a:r>
              <a:rPr lang="en-US" sz="7200" dirty="0"/>
              <a:t>Enter the number of actual employees, not Full-Time Equivalents (FTE).</a:t>
            </a:r>
          </a:p>
          <a:p>
            <a:r>
              <a:rPr lang="en-US" sz="7200" b="1" dirty="0"/>
              <a:t>EIDL Advance Amount </a:t>
            </a:r>
            <a:r>
              <a:rPr lang="en-US" sz="7200" dirty="0"/>
              <a:t>If you applied for and received an </a:t>
            </a:r>
            <a:r>
              <a:rPr lang="en-US" sz="7200" dirty="0">
                <a:hlinkClick r:id="rId2"/>
              </a:rPr>
              <a:t>EIDL advance</a:t>
            </a:r>
            <a:r>
              <a:rPr lang="en-US" sz="7200" dirty="0"/>
              <a:t>, enter this amount. Generally payments ranged from $1,000 to $10,000, in increments of $1,000.</a:t>
            </a:r>
          </a:p>
          <a:p>
            <a:r>
              <a:rPr lang="en-US" sz="7200" b="1" dirty="0"/>
              <a:t>EIDL Application Number </a:t>
            </a:r>
            <a:r>
              <a:rPr lang="en-US" sz="7200" dirty="0"/>
              <a:t>Application # for Economic Injury Disaster Loan if you applied (regardless of approval or not).</a:t>
            </a:r>
          </a:p>
          <a:p>
            <a:r>
              <a:rPr lang="en-US" sz="7200" b="1" dirty="0"/>
              <a:t>Payroll Schedule </a:t>
            </a:r>
            <a:r>
              <a:rPr lang="en-US" sz="7200" dirty="0"/>
              <a:t>Select the frequency of payroll being paid to employees. If this has changed since 2019, select the frequency you were using during the 8-week forgiveness period.</a:t>
            </a:r>
          </a:p>
          <a:p>
            <a:r>
              <a:rPr lang="en-US" sz="7200" b="1" dirty="0"/>
              <a:t>Covered Period </a:t>
            </a:r>
            <a:r>
              <a:rPr lang="en-US" sz="7200" dirty="0"/>
              <a:t>Calculate the period starting from your disbursement date to eight weeks (56 days) after.</a:t>
            </a:r>
          </a:p>
          <a:p>
            <a:r>
              <a:rPr lang="en-US" sz="7200" b="1" dirty="0"/>
              <a:t>Alternative Payroll Covered Period </a:t>
            </a:r>
            <a:r>
              <a:rPr lang="en-US" sz="7200" dirty="0"/>
              <a:t>This applies to you if you run payroll on a biweekly or more frequent basis. You can start your covered period for payroll on the day of your first pay period. If you decide to use this period, you must use it for all parts of the application that call for it (no picking and choosing).</a:t>
            </a:r>
          </a:p>
        </p:txBody>
      </p:sp>
      <p:sp>
        <p:nvSpPr>
          <p:cNvPr id="29" name="Footer Placeholder 4">
            <a:extLst>
              <a:ext uri="{FF2B5EF4-FFF2-40B4-BE49-F238E27FC236}">
                <a16:creationId xmlns:a16="http://schemas.microsoft.com/office/drawing/2014/main" id="{9E0C83B0-0F57-42D4-8AE4-AFC1A0CE5E4A}"/>
              </a:ext>
            </a:extLst>
          </p:cNvPr>
          <p:cNvSpPr>
            <a:spLocks noGrp="1"/>
          </p:cNvSpPr>
          <p:nvPr>
            <p:ph type="ftr" sz="quarter" idx="3"/>
          </p:nvPr>
        </p:nvSpPr>
        <p:spPr>
          <a:xfrm>
            <a:off x="3816096" y="6340740"/>
            <a:ext cx="4502333" cy="365125"/>
          </a:xfrm>
          <a:prstGeom prst="rect">
            <a:avLst/>
          </a:prstGeom>
        </p:spPr>
        <p:txBody>
          <a:bodyPr vert="horz" lIns="91440" tIns="45720" rIns="91440" bIns="45720" rtlCol="0" anchor="ctr"/>
          <a:lstStyle>
            <a:lvl1pPr algn="ctr">
              <a:defRPr sz="1200" baseline="0">
                <a:solidFill>
                  <a:schemeClr val="bg1">
                    <a:lumMod val="50000"/>
                  </a:schemeClr>
                </a:solidFill>
              </a:defRPr>
            </a:lvl1pPr>
          </a:lstStyle>
          <a:p>
            <a:r>
              <a:rPr lang="en-US" dirty="0"/>
              <a:t>Illinois SBDC at Elgin Community College. </a:t>
            </a:r>
          </a:p>
        </p:txBody>
      </p:sp>
    </p:spTree>
    <p:extLst>
      <p:ext uri="{BB962C8B-B14F-4D97-AF65-F5344CB8AC3E}">
        <p14:creationId xmlns:p14="http://schemas.microsoft.com/office/powerpoint/2010/main" val="109900849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Page 3: PPP Loan Forgiveness Calculation Form</a:t>
            </a:r>
          </a:p>
        </p:txBody>
      </p:sp>
      <p:sp>
        <p:nvSpPr>
          <p:cNvPr id="21" name="Content Placeholder 17"/>
          <p:cNvSpPr txBox="1">
            <a:spLocks/>
          </p:cNvSpPr>
          <p:nvPr/>
        </p:nvSpPr>
        <p:spPr>
          <a:xfrm>
            <a:off x="890494" y="1487884"/>
            <a:ext cx="10554254" cy="4453108"/>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1800" b="1" dirty="0"/>
              <a:t>If Borrower (together with affiliates, if applicable) received PPP loans in excess of $2 million </a:t>
            </a:r>
            <a:r>
              <a:rPr lang="en-US" sz="1800" dirty="0"/>
              <a:t>Check if applicable to you.</a:t>
            </a:r>
          </a:p>
          <a:p>
            <a:pPr>
              <a:lnSpc>
                <a:spcPct val="100000"/>
              </a:lnSpc>
            </a:pPr>
            <a:r>
              <a:rPr lang="en-US" sz="1800" b="1" dirty="0"/>
              <a:t>Forgiveness Amount Calculation </a:t>
            </a:r>
            <a:r>
              <a:rPr lang="en-US" sz="1800" dirty="0"/>
              <a:t>You can skip this page for now. You’ll need to complete Schedule A first to get the figures you need, which we’ll find by starting on the Schedule A Worksheet first.</a:t>
            </a:r>
          </a:p>
          <a:p>
            <a:pPr>
              <a:lnSpc>
                <a:spcPct val="100000"/>
              </a:lnSpc>
            </a:pPr>
            <a:endParaRPr lang="en-US" sz="1800" dirty="0"/>
          </a:p>
          <a:p>
            <a:pPr>
              <a:lnSpc>
                <a:spcPct val="100000"/>
              </a:lnSpc>
            </a:pPr>
            <a:endParaRPr lang="en-US" sz="1800" dirty="0"/>
          </a:p>
          <a:p>
            <a:pPr>
              <a:lnSpc>
                <a:spcPct val="100000"/>
              </a:lnSpc>
            </a:pPr>
            <a:endParaRPr lang="en-US" sz="1800" dirty="0"/>
          </a:p>
          <a:p>
            <a:pPr>
              <a:lnSpc>
                <a:spcPct val="100000"/>
              </a:lnSpc>
            </a:pPr>
            <a:endParaRPr lang="en-US" sz="1800" dirty="0"/>
          </a:p>
          <a:p>
            <a:pPr marL="0" indent="0">
              <a:lnSpc>
                <a:spcPct val="100000"/>
              </a:lnSpc>
              <a:buNone/>
            </a:pPr>
            <a:r>
              <a:rPr lang="en-US" sz="2800" b="1" dirty="0"/>
              <a:t>Let’s go to Page 9</a:t>
            </a:r>
          </a:p>
        </p:txBody>
      </p:sp>
      <p:sp>
        <p:nvSpPr>
          <p:cNvPr id="29" name="Footer Placeholder 4">
            <a:extLst>
              <a:ext uri="{FF2B5EF4-FFF2-40B4-BE49-F238E27FC236}">
                <a16:creationId xmlns:a16="http://schemas.microsoft.com/office/drawing/2014/main" id="{9E0C83B0-0F57-42D4-8AE4-AFC1A0CE5E4A}"/>
              </a:ext>
            </a:extLst>
          </p:cNvPr>
          <p:cNvSpPr>
            <a:spLocks noGrp="1"/>
          </p:cNvSpPr>
          <p:nvPr>
            <p:ph type="ftr" sz="quarter" idx="3"/>
          </p:nvPr>
        </p:nvSpPr>
        <p:spPr>
          <a:xfrm>
            <a:off x="3816096" y="6340740"/>
            <a:ext cx="4502333" cy="365125"/>
          </a:xfrm>
          <a:prstGeom prst="rect">
            <a:avLst/>
          </a:prstGeom>
        </p:spPr>
        <p:txBody>
          <a:bodyPr vert="horz" lIns="91440" tIns="45720" rIns="91440" bIns="45720" rtlCol="0" anchor="ctr"/>
          <a:lstStyle>
            <a:lvl1pPr algn="ctr">
              <a:defRPr sz="1200" baseline="0">
                <a:solidFill>
                  <a:schemeClr val="bg1">
                    <a:lumMod val="50000"/>
                  </a:schemeClr>
                </a:solidFill>
              </a:defRPr>
            </a:lvl1pPr>
          </a:lstStyle>
          <a:p>
            <a:r>
              <a:rPr lang="en-US" dirty="0"/>
              <a:t>Illinois SBDC at Elgin Community College. </a:t>
            </a:r>
          </a:p>
        </p:txBody>
      </p:sp>
    </p:spTree>
    <p:extLst>
      <p:ext uri="{BB962C8B-B14F-4D97-AF65-F5344CB8AC3E}">
        <p14:creationId xmlns:p14="http://schemas.microsoft.com/office/powerpoint/2010/main" val="1671016706"/>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4E939-4C66-44DF-BF5B-1E188B644203}"/>
              </a:ext>
            </a:extLst>
          </p:cNvPr>
          <p:cNvSpPr>
            <a:spLocks noGrp="1"/>
          </p:cNvSpPr>
          <p:nvPr>
            <p:ph type="title"/>
          </p:nvPr>
        </p:nvSpPr>
        <p:spPr/>
        <p:txBody>
          <a:bodyPr/>
          <a:lstStyle/>
          <a:p>
            <a:r>
              <a:rPr lang="en-US" b="1" dirty="0"/>
              <a:t>Page 9: PPP Schedule A Worksheet</a:t>
            </a:r>
          </a:p>
        </p:txBody>
      </p:sp>
      <p:sp>
        <p:nvSpPr>
          <p:cNvPr id="3" name="Content Placeholder 2">
            <a:extLst>
              <a:ext uri="{FF2B5EF4-FFF2-40B4-BE49-F238E27FC236}">
                <a16:creationId xmlns:a16="http://schemas.microsoft.com/office/drawing/2014/main" id="{856873EB-7DB8-4CC2-B26E-FDD550C367FF}"/>
              </a:ext>
            </a:extLst>
          </p:cNvPr>
          <p:cNvSpPr>
            <a:spLocks noGrp="1"/>
          </p:cNvSpPr>
          <p:nvPr>
            <p:ph sz="quarter" idx="10"/>
          </p:nvPr>
        </p:nvSpPr>
        <p:spPr>
          <a:xfrm>
            <a:off x="637301" y="1543185"/>
            <a:ext cx="10917398" cy="4974336"/>
          </a:xfrm>
        </p:spPr>
        <p:txBody>
          <a:bodyPr>
            <a:normAutofit/>
          </a:bodyPr>
          <a:lstStyle/>
          <a:p>
            <a:pPr lvl="1" indent="0">
              <a:lnSpc>
                <a:spcPct val="100000"/>
              </a:lnSpc>
              <a:buNone/>
            </a:pPr>
            <a:r>
              <a:rPr lang="en-US" sz="1800" i="1" dirty="0"/>
              <a:t>Self-employed individuals without payroll can ignore the worksheet, and proceed to Schedule A.</a:t>
            </a:r>
          </a:p>
          <a:p>
            <a:r>
              <a:rPr lang="en-US" sz="1800" b="1" dirty="0"/>
              <a:t>Table 1</a:t>
            </a:r>
          </a:p>
          <a:p>
            <a:r>
              <a:rPr lang="en-US" sz="1800" dirty="0"/>
              <a:t>List every single employee on your payroll during the 8-week Covered Period (or the Alternative Payroll Covered Period). Do not include anyone who does not live in the US, any independent contractors, yourself, or your partners.</a:t>
            </a:r>
          </a:p>
          <a:p>
            <a:r>
              <a:rPr lang="en-US" sz="1800" dirty="0"/>
              <a:t>Also do not include anyone who received an annualized pay rate of more than $100,000. Those employees are to be listed on </a:t>
            </a:r>
            <a:r>
              <a:rPr lang="en-US" sz="1800" b="1" dirty="0"/>
              <a:t>Table 2</a:t>
            </a:r>
            <a:r>
              <a:rPr lang="en-US" sz="1800" dirty="0"/>
              <a:t>.</a:t>
            </a:r>
          </a:p>
          <a:p>
            <a:pPr lvl="1" indent="0">
              <a:lnSpc>
                <a:spcPct val="100000"/>
              </a:lnSpc>
              <a:buNone/>
            </a:pPr>
            <a:endParaRPr lang="en-US" sz="3200" dirty="0"/>
          </a:p>
          <a:p>
            <a:pPr marL="400050" lvl="1" indent="-171450"/>
            <a:endParaRPr lang="en-US" dirty="0"/>
          </a:p>
          <a:p>
            <a:pPr marL="171450" indent="-171450">
              <a:buFont typeface="Arial" panose="020B0604020202020204" pitchFamily="34" charset="0"/>
              <a:buChar char="•"/>
            </a:pPr>
            <a:endParaRPr lang="en-US" dirty="0"/>
          </a:p>
        </p:txBody>
      </p:sp>
    </p:spTree>
    <p:extLst>
      <p:ext uri="{BB962C8B-B14F-4D97-AF65-F5344CB8AC3E}">
        <p14:creationId xmlns:p14="http://schemas.microsoft.com/office/powerpoint/2010/main" val="389534246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4E939-4C66-44DF-BF5B-1E188B644203}"/>
              </a:ext>
            </a:extLst>
          </p:cNvPr>
          <p:cNvSpPr>
            <a:spLocks noGrp="1"/>
          </p:cNvSpPr>
          <p:nvPr>
            <p:ph type="title"/>
          </p:nvPr>
        </p:nvSpPr>
        <p:spPr/>
        <p:txBody>
          <a:bodyPr/>
          <a:lstStyle/>
          <a:p>
            <a:r>
              <a:rPr lang="en-US" b="1" dirty="0"/>
              <a:t>Page 9: PPP Schedule A Worksheet</a:t>
            </a:r>
          </a:p>
        </p:txBody>
      </p:sp>
      <p:sp>
        <p:nvSpPr>
          <p:cNvPr id="3" name="Content Placeholder 2">
            <a:extLst>
              <a:ext uri="{FF2B5EF4-FFF2-40B4-BE49-F238E27FC236}">
                <a16:creationId xmlns:a16="http://schemas.microsoft.com/office/drawing/2014/main" id="{856873EB-7DB8-4CC2-B26E-FDD550C367FF}"/>
              </a:ext>
            </a:extLst>
          </p:cNvPr>
          <p:cNvSpPr>
            <a:spLocks noGrp="1"/>
          </p:cNvSpPr>
          <p:nvPr>
            <p:ph sz="quarter" idx="10"/>
          </p:nvPr>
        </p:nvSpPr>
        <p:spPr>
          <a:xfrm>
            <a:off x="637301" y="1430594"/>
            <a:ext cx="10917398" cy="5086927"/>
          </a:xfrm>
        </p:spPr>
        <p:txBody>
          <a:bodyPr>
            <a:normAutofit fontScale="92500"/>
          </a:bodyPr>
          <a:lstStyle/>
          <a:p>
            <a:r>
              <a:rPr lang="en-US" sz="1600" b="1" dirty="0"/>
              <a:t>Employee’s Name </a:t>
            </a:r>
            <a:r>
              <a:rPr lang="en-US" sz="1600" dirty="0"/>
              <a:t>Full name</a:t>
            </a:r>
          </a:p>
          <a:p>
            <a:r>
              <a:rPr lang="en-US" sz="1600" b="1" dirty="0"/>
              <a:t>Employee Identifier </a:t>
            </a:r>
            <a:r>
              <a:rPr lang="en-US" sz="1600" dirty="0"/>
              <a:t>Last 4 digits of SSN</a:t>
            </a:r>
          </a:p>
          <a:p>
            <a:r>
              <a:rPr lang="en-US" sz="1600" b="1" dirty="0"/>
              <a:t>Cash Compensation </a:t>
            </a:r>
            <a:r>
              <a:rPr lang="en-US" sz="1600" dirty="0"/>
              <a:t>The employee’s compensation over the 8 weeks, which includes:</a:t>
            </a:r>
          </a:p>
          <a:p>
            <a:pPr marL="171450" indent="-171450">
              <a:lnSpc>
                <a:spcPct val="100000"/>
              </a:lnSpc>
              <a:buFont typeface="Arial" panose="020B0604020202020204" pitchFamily="34" charset="0"/>
              <a:buChar char="•"/>
            </a:pPr>
            <a:r>
              <a:rPr lang="en-US" sz="1600" dirty="0"/>
              <a:t>gross salary</a:t>
            </a:r>
          </a:p>
          <a:p>
            <a:pPr marL="171450" indent="-171450">
              <a:lnSpc>
                <a:spcPct val="100000"/>
              </a:lnSpc>
              <a:buFont typeface="Arial" panose="020B0604020202020204" pitchFamily="34" charset="0"/>
              <a:buChar char="•"/>
            </a:pPr>
            <a:r>
              <a:rPr lang="en-US" sz="1600" dirty="0"/>
              <a:t>gross wages</a:t>
            </a:r>
          </a:p>
          <a:p>
            <a:pPr marL="171450" indent="-171450">
              <a:lnSpc>
                <a:spcPct val="100000"/>
              </a:lnSpc>
              <a:buFont typeface="Arial" panose="020B0604020202020204" pitchFamily="34" charset="0"/>
              <a:buChar char="•"/>
            </a:pPr>
            <a:r>
              <a:rPr lang="en-US" sz="1600" dirty="0"/>
              <a:t>gross tips</a:t>
            </a:r>
          </a:p>
          <a:p>
            <a:pPr marL="171450" indent="-171450">
              <a:lnSpc>
                <a:spcPct val="100000"/>
              </a:lnSpc>
              <a:buFont typeface="Arial" panose="020B0604020202020204" pitchFamily="34" charset="0"/>
              <a:buChar char="•"/>
            </a:pPr>
            <a:r>
              <a:rPr lang="en-US" sz="1600" dirty="0"/>
              <a:t>gross commissions</a:t>
            </a:r>
          </a:p>
          <a:p>
            <a:pPr marL="171450" indent="-171450">
              <a:lnSpc>
                <a:spcPct val="100000"/>
              </a:lnSpc>
              <a:buFont typeface="Arial" panose="020B0604020202020204" pitchFamily="34" charset="0"/>
              <a:buChar char="•"/>
            </a:pPr>
            <a:r>
              <a:rPr lang="en-US" sz="1600" dirty="0"/>
              <a:t>paid leave (vacation, family, medical or sick leave, not including leave covered by the Families First Coronavirus Response Act)</a:t>
            </a:r>
          </a:p>
          <a:p>
            <a:pPr marL="171450" indent="-171450">
              <a:lnSpc>
                <a:spcPct val="100000"/>
              </a:lnSpc>
              <a:buFont typeface="Arial" panose="020B0604020202020204" pitchFamily="34" charset="0"/>
              <a:buChar char="•"/>
            </a:pPr>
            <a:r>
              <a:rPr lang="en-US" sz="1600" dirty="0"/>
              <a:t>allowances for dismissal or separation paid or incurred during the Covered Period or the Alternative Payroll Covered Period</a:t>
            </a:r>
          </a:p>
          <a:p>
            <a:pPr lvl="1" indent="0">
              <a:lnSpc>
                <a:spcPct val="100000"/>
              </a:lnSpc>
              <a:buNone/>
            </a:pPr>
            <a:endParaRPr lang="en-US" sz="3200" dirty="0"/>
          </a:p>
          <a:p>
            <a:pPr marL="400050" lvl="1" indent="-171450">
              <a:lnSpc>
                <a:spcPct val="100000"/>
              </a:lnSpc>
            </a:pPr>
            <a:endParaRPr lang="en-US" dirty="0"/>
          </a:p>
          <a:p>
            <a:pPr marL="171450" indent="-171450">
              <a:buFont typeface="Arial" panose="020B0604020202020204" pitchFamily="34" charset="0"/>
              <a:buChar char="•"/>
            </a:pPr>
            <a:endParaRPr lang="en-US" dirty="0"/>
          </a:p>
        </p:txBody>
      </p:sp>
    </p:spTree>
    <p:extLst>
      <p:ext uri="{BB962C8B-B14F-4D97-AF65-F5344CB8AC3E}">
        <p14:creationId xmlns:p14="http://schemas.microsoft.com/office/powerpoint/2010/main" val="860286911"/>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4E939-4C66-44DF-BF5B-1E188B644203}"/>
              </a:ext>
            </a:extLst>
          </p:cNvPr>
          <p:cNvSpPr>
            <a:spLocks noGrp="1"/>
          </p:cNvSpPr>
          <p:nvPr>
            <p:ph type="title"/>
          </p:nvPr>
        </p:nvSpPr>
        <p:spPr/>
        <p:txBody>
          <a:bodyPr/>
          <a:lstStyle/>
          <a:p>
            <a:r>
              <a:rPr lang="en-US" b="1" dirty="0"/>
              <a:t>Page 9: PPP Schedule A Worksheet</a:t>
            </a:r>
          </a:p>
        </p:txBody>
      </p:sp>
      <p:sp>
        <p:nvSpPr>
          <p:cNvPr id="3" name="Content Placeholder 2">
            <a:extLst>
              <a:ext uri="{FF2B5EF4-FFF2-40B4-BE49-F238E27FC236}">
                <a16:creationId xmlns:a16="http://schemas.microsoft.com/office/drawing/2014/main" id="{856873EB-7DB8-4CC2-B26E-FDD550C367FF}"/>
              </a:ext>
            </a:extLst>
          </p:cNvPr>
          <p:cNvSpPr>
            <a:spLocks noGrp="1"/>
          </p:cNvSpPr>
          <p:nvPr>
            <p:ph sz="quarter" idx="10"/>
          </p:nvPr>
        </p:nvSpPr>
        <p:spPr>
          <a:xfrm>
            <a:off x="637301" y="1430594"/>
            <a:ext cx="10917398" cy="5086927"/>
          </a:xfrm>
        </p:spPr>
        <p:txBody>
          <a:bodyPr>
            <a:normAutofit fontScale="92500" lnSpcReduction="10000"/>
          </a:bodyPr>
          <a:lstStyle/>
          <a:p>
            <a:r>
              <a:rPr lang="en-US" sz="2000" b="1" dirty="0"/>
              <a:t>Average FTE - </a:t>
            </a:r>
            <a:r>
              <a:rPr lang="en-US" sz="2000" dirty="0"/>
              <a:t>Your FTE figure will not necessarily be the same as the number of actual people you had on payroll, especially if you had turnover and part-time employees. </a:t>
            </a:r>
            <a:endParaRPr lang="en-US" sz="3600" b="1" dirty="0"/>
          </a:p>
          <a:p>
            <a:r>
              <a:rPr lang="en-US" sz="1800" b="1" dirty="0">
                <a:solidFill>
                  <a:srgbClr val="FF0000"/>
                </a:solidFill>
              </a:rPr>
              <a:t>Calculate the average number of hours paid per week, divide by 40, and round to the nearest tenth.</a:t>
            </a:r>
          </a:p>
          <a:p>
            <a:r>
              <a:rPr lang="en-US" sz="1800" b="1" dirty="0">
                <a:solidFill>
                  <a:srgbClr val="FF0000"/>
                </a:solidFill>
              </a:rPr>
              <a:t>Maximum value of 1.0. </a:t>
            </a:r>
          </a:p>
          <a:p>
            <a:r>
              <a:rPr lang="en-US" sz="1800" b="1" dirty="0">
                <a:solidFill>
                  <a:srgbClr val="FF0000"/>
                </a:solidFill>
              </a:rPr>
              <a:t>For simplicity, you can choose to use 1.0 for anyone who works 40 hours or more, and 0.5 for anyone else.</a:t>
            </a:r>
          </a:p>
          <a:p>
            <a:endParaRPr lang="en-US" sz="1800" dirty="0"/>
          </a:p>
          <a:p>
            <a:r>
              <a:rPr lang="en-US" sz="1800" dirty="0"/>
              <a:t>Example: If you have 3 employees who consistently worked 20 hours a week, altogether they would count as 1.5 FTE.</a:t>
            </a:r>
            <a:endParaRPr lang="en-US" sz="3200" dirty="0"/>
          </a:p>
          <a:p>
            <a:endParaRPr lang="en-US" sz="1800" dirty="0"/>
          </a:p>
          <a:p>
            <a:pPr marL="400050" lvl="1" indent="-171450">
              <a:lnSpc>
                <a:spcPct val="100000"/>
              </a:lnSpc>
            </a:pPr>
            <a:endParaRPr lang="en-US" dirty="0"/>
          </a:p>
          <a:p>
            <a:pPr marL="171450" indent="-171450">
              <a:buFont typeface="Arial" panose="020B0604020202020204" pitchFamily="34" charset="0"/>
              <a:buChar char="•"/>
            </a:pPr>
            <a:endParaRPr lang="en-US" dirty="0"/>
          </a:p>
        </p:txBody>
      </p:sp>
    </p:spTree>
    <p:extLst>
      <p:ext uri="{BB962C8B-B14F-4D97-AF65-F5344CB8AC3E}">
        <p14:creationId xmlns:p14="http://schemas.microsoft.com/office/powerpoint/2010/main" val="253996625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4E939-4C66-44DF-BF5B-1E188B644203}"/>
              </a:ext>
            </a:extLst>
          </p:cNvPr>
          <p:cNvSpPr>
            <a:spLocks noGrp="1"/>
          </p:cNvSpPr>
          <p:nvPr>
            <p:ph type="title"/>
          </p:nvPr>
        </p:nvSpPr>
        <p:spPr/>
        <p:txBody>
          <a:bodyPr>
            <a:normAutofit/>
          </a:bodyPr>
          <a:lstStyle/>
          <a:p>
            <a:r>
              <a:rPr lang="en-US" b="1" dirty="0"/>
              <a:t>Page 9: Salary / Hourly Wage Reduction</a:t>
            </a:r>
          </a:p>
        </p:txBody>
      </p:sp>
      <p:sp>
        <p:nvSpPr>
          <p:cNvPr id="3" name="Content Placeholder 2">
            <a:extLst>
              <a:ext uri="{FF2B5EF4-FFF2-40B4-BE49-F238E27FC236}">
                <a16:creationId xmlns:a16="http://schemas.microsoft.com/office/drawing/2014/main" id="{856873EB-7DB8-4CC2-B26E-FDD550C367FF}"/>
              </a:ext>
            </a:extLst>
          </p:cNvPr>
          <p:cNvSpPr>
            <a:spLocks noGrp="1"/>
          </p:cNvSpPr>
          <p:nvPr>
            <p:ph sz="quarter" idx="10"/>
          </p:nvPr>
        </p:nvSpPr>
        <p:spPr>
          <a:xfrm>
            <a:off x="637301" y="1334732"/>
            <a:ext cx="10917398" cy="5692877"/>
          </a:xfrm>
        </p:spPr>
        <p:txBody>
          <a:bodyPr>
            <a:normAutofit fontScale="92500" lnSpcReduction="20000"/>
          </a:bodyPr>
          <a:lstStyle/>
          <a:p>
            <a:r>
              <a:rPr lang="en-US" sz="1600" dirty="0"/>
              <a:t>This is where you calculate if you’ve met the forgiveness requirements for maintaining pay. For each employee, complete the following steps:</a:t>
            </a:r>
          </a:p>
          <a:p>
            <a:r>
              <a:rPr lang="en-US" sz="1600" b="1" dirty="0"/>
              <a:t>Step 1: Determine if pay was reduced more than 25%</a:t>
            </a:r>
          </a:p>
          <a:p>
            <a:r>
              <a:rPr lang="en-US" sz="1600" dirty="0"/>
              <a:t>Compare the employee’s pay during the covered period (or alternative payroll period) to the pay between January 1 to March 31. If pay decreased by less than 25%, enter </a:t>
            </a:r>
            <a:r>
              <a:rPr lang="en-US" sz="1600" b="1" dirty="0"/>
              <a:t>0</a:t>
            </a:r>
            <a:r>
              <a:rPr lang="en-US" sz="1600" dirty="0"/>
              <a:t>. Otherwise, proceed to the next step</a:t>
            </a:r>
          </a:p>
          <a:p>
            <a:r>
              <a:rPr lang="en-US" sz="1600" b="1" dirty="0"/>
              <a:t>Step 2: Determine if the Salary/Hourly Wage Reduction Safe Harbor is met</a:t>
            </a:r>
          </a:p>
          <a:p>
            <a:r>
              <a:rPr lang="en-US" sz="1600" dirty="0"/>
              <a:t>The employee meets the Safe Harbor requirements if these two conditions apply:</a:t>
            </a:r>
          </a:p>
          <a:p>
            <a:pPr lvl="1"/>
            <a:r>
              <a:rPr lang="en-US" sz="1600" dirty="0"/>
              <a:t>The average annual salary or hourly wage on June 30 is equal to or greater than the average annual salary or hourly wage on February 15</a:t>
            </a:r>
          </a:p>
          <a:p>
            <a:pPr lvl="1"/>
            <a:r>
              <a:rPr lang="en-US" sz="1600" dirty="0"/>
              <a:t>The average annual salary or hourly wage between February 15 and April 26 was lower than it was on February 15</a:t>
            </a:r>
          </a:p>
          <a:p>
            <a:r>
              <a:rPr lang="en-US" sz="1600" dirty="0"/>
              <a:t>If those conditions apply, the employee has met the Safe Harbor requirements. Enter </a:t>
            </a:r>
            <a:r>
              <a:rPr lang="en-US" sz="1600" b="1" dirty="0"/>
              <a:t>0.</a:t>
            </a:r>
            <a:r>
              <a:rPr lang="en-US" sz="1600" dirty="0"/>
              <a:t> Otherwise, proceed to the next step.</a:t>
            </a:r>
          </a:p>
          <a:p>
            <a:endParaRPr lang="en-US" sz="1800" dirty="0"/>
          </a:p>
          <a:p>
            <a:pPr marL="400050" lvl="1" indent="-171450">
              <a:lnSpc>
                <a:spcPct val="100000"/>
              </a:lnSpc>
            </a:pPr>
            <a:endParaRPr lang="en-US" dirty="0"/>
          </a:p>
          <a:p>
            <a:pPr marL="171450" indent="-171450">
              <a:buFont typeface="Arial" panose="020B0604020202020204" pitchFamily="34" charset="0"/>
              <a:buChar char="•"/>
            </a:pPr>
            <a:endParaRPr lang="en-US" dirty="0"/>
          </a:p>
        </p:txBody>
      </p:sp>
    </p:spTree>
    <p:extLst>
      <p:ext uri="{BB962C8B-B14F-4D97-AF65-F5344CB8AC3E}">
        <p14:creationId xmlns:p14="http://schemas.microsoft.com/office/powerpoint/2010/main" val="1677282313"/>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4E939-4C66-44DF-BF5B-1E188B644203}"/>
              </a:ext>
            </a:extLst>
          </p:cNvPr>
          <p:cNvSpPr>
            <a:spLocks noGrp="1"/>
          </p:cNvSpPr>
          <p:nvPr>
            <p:ph type="title"/>
          </p:nvPr>
        </p:nvSpPr>
        <p:spPr/>
        <p:txBody>
          <a:bodyPr>
            <a:normAutofit/>
          </a:bodyPr>
          <a:lstStyle/>
          <a:p>
            <a:r>
              <a:rPr lang="en-US" b="1" dirty="0"/>
              <a:t>Page 9: Salary / Hourly Wage Reduction</a:t>
            </a:r>
          </a:p>
        </p:txBody>
      </p:sp>
      <p:sp>
        <p:nvSpPr>
          <p:cNvPr id="3" name="Content Placeholder 2">
            <a:extLst>
              <a:ext uri="{FF2B5EF4-FFF2-40B4-BE49-F238E27FC236}">
                <a16:creationId xmlns:a16="http://schemas.microsoft.com/office/drawing/2014/main" id="{856873EB-7DB8-4CC2-B26E-FDD550C367FF}"/>
              </a:ext>
            </a:extLst>
          </p:cNvPr>
          <p:cNvSpPr>
            <a:spLocks noGrp="1"/>
          </p:cNvSpPr>
          <p:nvPr>
            <p:ph sz="quarter" idx="10"/>
          </p:nvPr>
        </p:nvSpPr>
        <p:spPr>
          <a:xfrm>
            <a:off x="637301" y="1334732"/>
            <a:ext cx="10917398" cy="5692877"/>
          </a:xfrm>
        </p:spPr>
        <p:txBody>
          <a:bodyPr>
            <a:normAutofit/>
          </a:bodyPr>
          <a:lstStyle/>
          <a:p>
            <a:r>
              <a:rPr lang="en-US" sz="1600" b="1" dirty="0"/>
              <a:t>Step 3: Determine the Salary/Hourly Wage Reduction</a:t>
            </a:r>
          </a:p>
          <a:p>
            <a:r>
              <a:rPr lang="en-US" sz="1600" dirty="0"/>
              <a:t>Determine the difference in salary/wage by subtracting the employee’s pay during the covered period (or alternative payroll period) from 75% of the pay between January 1 to March 31</a:t>
            </a:r>
          </a:p>
          <a:p>
            <a:r>
              <a:rPr lang="en-US" sz="1600" b="1" dirty="0"/>
              <a:t>For hourly workers:</a:t>
            </a:r>
            <a:endParaRPr lang="en-US" sz="1600" dirty="0"/>
          </a:p>
          <a:p>
            <a:pPr lvl="1"/>
            <a:r>
              <a:rPr lang="en-US" sz="1600" dirty="0"/>
              <a:t>Multiply the calculated difference by the average number of hours worked per week between January 1 and March 31. Multiply by 8 to get the full 8-week equivalent. Enter this amount.</a:t>
            </a:r>
          </a:p>
          <a:p>
            <a:r>
              <a:rPr lang="en-US" sz="1600" b="1" dirty="0"/>
              <a:t>For salaried employees:</a:t>
            </a:r>
            <a:endParaRPr lang="en-US" sz="1600" dirty="0"/>
          </a:p>
          <a:p>
            <a:pPr lvl="1"/>
            <a:r>
              <a:rPr lang="en-US" sz="1600" dirty="0"/>
              <a:t>Enter the 8-week equivalent of the difference in salary by multiplying by 8/52</a:t>
            </a:r>
          </a:p>
          <a:p>
            <a:pPr marL="400050" lvl="1" indent="-171450">
              <a:lnSpc>
                <a:spcPct val="100000"/>
              </a:lnSpc>
            </a:pPr>
            <a:endParaRPr lang="en-US" dirty="0"/>
          </a:p>
          <a:p>
            <a:pPr marL="171450" indent="-171450">
              <a:buFont typeface="Arial" panose="020B0604020202020204" pitchFamily="34" charset="0"/>
              <a:buChar char="•"/>
            </a:pPr>
            <a:endParaRPr lang="en-US" dirty="0"/>
          </a:p>
        </p:txBody>
      </p:sp>
    </p:spTree>
    <p:extLst>
      <p:ext uri="{BB962C8B-B14F-4D97-AF65-F5344CB8AC3E}">
        <p14:creationId xmlns:p14="http://schemas.microsoft.com/office/powerpoint/2010/main" val="755677492"/>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4E939-4C66-44DF-BF5B-1E188B644203}"/>
              </a:ext>
            </a:extLst>
          </p:cNvPr>
          <p:cNvSpPr>
            <a:spLocks noGrp="1"/>
          </p:cNvSpPr>
          <p:nvPr>
            <p:ph type="title"/>
          </p:nvPr>
        </p:nvSpPr>
        <p:spPr/>
        <p:txBody>
          <a:bodyPr>
            <a:normAutofit/>
          </a:bodyPr>
          <a:lstStyle/>
          <a:p>
            <a:r>
              <a:rPr lang="en-US" b="1" dirty="0"/>
              <a:t>Page 9: FTE Reduction Exceptions</a:t>
            </a:r>
          </a:p>
        </p:txBody>
      </p:sp>
      <p:sp>
        <p:nvSpPr>
          <p:cNvPr id="3" name="Content Placeholder 2">
            <a:extLst>
              <a:ext uri="{FF2B5EF4-FFF2-40B4-BE49-F238E27FC236}">
                <a16:creationId xmlns:a16="http://schemas.microsoft.com/office/drawing/2014/main" id="{856873EB-7DB8-4CC2-B26E-FDD550C367FF}"/>
              </a:ext>
            </a:extLst>
          </p:cNvPr>
          <p:cNvSpPr>
            <a:spLocks noGrp="1"/>
          </p:cNvSpPr>
          <p:nvPr>
            <p:ph sz="quarter" idx="10"/>
          </p:nvPr>
        </p:nvSpPr>
        <p:spPr>
          <a:xfrm>
            <a:off x="637301" y="1334732"/>
            <a:ext cx="10917398" cy="5692877"/>
          </a:xfrm>
        </p:spPr>
        <p:txBody>
          <a:bodyPr>
            <a:normAutofit/>
          </a:bodyPr>
          <a:lstStyle/>
          <a:p>
            <a:r>
              <a:rPr lang="en-US" sz="1800" dirty="0"/>
              <a:t>If you had any employees you could not hire back, they can be included here. They can be included if the position was not filled by a new employee and they meet one of the following conditions:</a:t>
            </a:r>
          </a:p>
          <a:p>
            <a:pPr marL="285750" indent="-285750">
              <a:buFont typeface="Arial" panose="020B0604020202020204" pitchFamily="34" charset="0"/>
              <a:buChar char="•"/>
            </a:pPr>
            <a:r>
              <a:rPr lang="en-US" sz="1800" dirty="0"/>
              <a:t>The employee rejected your good-faith, written offer to rehire them at the same pay rate/hours as before</a:t>
            </a:r>
          </a:p>
          <a:p>
            <a:pPr marL="285750" indent="-285750">
              <a:buFont typeface="Arial" panose="020B0604020202020204" pitchFamily="34" charset="0"/>
              <a:buChar char="•"/>
            </a:pPr>
            <a:r>
              <a:rPr lang="en-US" sz="1800" dirty="0"/>
              <a:t>They were fired for cause</a:t>
            </a:r>
          </a:p>
          <a:p>
            <a:pPr marL="285750" indent="-285750">
              <a:buFont typeface="Arial" panose="020B0604020202020204" pitchFamily="34" charset="0"/>
              <a:buChar char="•"/>
            </a:pPr>
            <a:r>
              <a:rPr lang="en-US" sz="1800" dirty="0"/>
              <a:t>They voluntarily resigned</a:t>
            </a:r>
          </a:p>
          <a:p>
            <a:pPr marL="285750" indent="-285750">
              <a:buFont typeface="Arial" panose="020B0604020202020204" pitchFamily="34" charset="0"/>
              <a:buChar char="•"/>
            </a:pPr>
            <a:r>
              <a:rPr lang="en-US" sz="1800" dirty="0"/>
              <a:t>They voluntarily requested and received a reduction of their hours</a:t>
            </a:r>
          </a:p>
          <a:p>
            <a:pPr marL="400050" lvl="1" indent="-171450">
              <a:lnSpc>
                <a:spcPct val="100000"/>
              </a:lnSpc>
            </a:pPr>
            <a:endParaRPr lang="en-US" dirty="0"/>
          </a:p>
          <a:p>
            <a:pPr marL="171450" indent="-171450">
              <a:buFont typeface="Arial" panose="020B0604020202020204" pitchFamily="34" charset="0"/>
              <a:buChar char="•"/>
            </a:pPr>
            <a:endParaRPr lang="en-US" dirty="0"/>
          </a:p>
        </p:txBody>
      </p:sp>
    </p:spTree>
    <p:extLst>
      <p:ext uri="{BB962C8B-B14F-4D97-AF65-F5344CB8AC3E}">
        <p14:creationId xmlns:p14="http://schemas.microsoft.com/office/powerpoint/2010/main" val="215861415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4E939-4C66-44DF-BF5B-1E188B644203}"/>
              </a:ext>
            </a:extLst>
          </p:cNvPr>
          <p:cNvSpPr>
            <a:spLocks noGrp="1"/>
          </p:cNvSpPr>
          <p:nvPr>
            <p:ph type="title"/>
          </p:nvPr>
        </p:nvSpPr>
        <p:spPr/>
        <p:txBody>
          <a:bodyPr>
            <a:normAutofit/>
          </a:bodyPr>
          <a:lstStyle/>
          <a:p>
            <a:r>
              <a:rPr lang="en-US" b="1" dirty="0"/>
              <a:t>Page 9: FTE Reduction Safe Harbor</a:t>
            </a:r>
          </a:p>
        </p:txBody>
      </p:sp>
      <p:sp>
        <p:nvSpPr>
          <p:cNvPr id="3" name="Content Placeholder 2">
            <a:extLst>
              <a:ext uri="{FF2B5EF4-FFF2-40B4-BE49-F238E27FC236}">
                <a16:creationId xmlns:a16="http://schemas.microsoft.com/office/drawing/2014/main" id="{856873EB-7DB8-4CC2-B26E-FDD550C367FF}"/>
              </a:ext>
            </a:extLst>
          </p:cNvPr>
          <p:cNvSpPr>
            <a:spLocks noGrp="1"/>
          </p:cNvSpPr>
          <p:nvPr>
            <p:ph sz="quarter" idx="10"/>
          </p:nvPr>
        </p:nvSpPr>
        <p:spPr>
          <a:xfrm>
            <a:off x="637301" y="1283113"/>
            <a:ext cx="10917398" cy="5692877"/>
          </a:xfrm>
        </p:spPr>
        <p:txBody>
          <a:bodyPr>
            <a:normAutofit/>
          </a:bodyPr>
          <a:lstStyle/>
          <a:p>
            <a:r>
              <a:rPr lang="en-US" sz="1600" b="1" dirty="0"/>
              <a:t>Table 2 </a:t>
            </a:r>
            <a:r>
              <a:rPr lang="en-US" sz="1600" dirty="0"/>
              <a:t>Follow the same process as Table 1, but only considering employees who were paid an annualized rate of more than $100,000 for any pay period in 2019.</a:t>
            </a:r>
          </a:p>
          <a:p>
            <a:r>
              <a:rPr lang="en-US" sz="1600" b="1" dirty="0"/>
              <a:t>FTE Reduction Safe Harbor</a:t>
            </a:r>
          </a:p>
          <a:p>
            <a:r>
              <a:rPr lang="en-US" sz="1600" dirty="0"/>
              <a:t>This is where you calculate if you’ve met the forgiveness requirements for maintaining pay.</a:t>
            </a:r>
          </a:p>
          <a:p>
            <a:r>
              <a:rPr lang="en-US" sz="1600" dirty="0"/>
              <a:t>Calculate the following FTEs. We’ll do the required calculations later on.</a:t>
            </a:r>
          </a:p>
          <a:p>
            <a:pPr marL="285750" indent="-285750">
              <a:buFont typeface="Arial" panose="020B0604020202020204" pitchFamily="34" charset="0"/>
              <a:buChar char="•"/>
            </a:pPr>
            <a:r>
              <a:rPr lang="en-US" sz="1600" dirty="0"/>
              <a:t>Total average FTE between February 15 and April 26. Record on Step 1</a:t>
            </a:r>
          </a:p>
          <a:p>
            <a:pPr marL="285750" indent="-285750">
              <a:buFont typeface="Arial" panose="020B0604020202020204" pitchFamily="34" charset="0"/>
              <a:buChar char="•"/>
            </a:pPr>
            <a:r>
              <a:rPr lang="en-US" sz="1600" dirty="0"/>
              <a:t>Total FTE in your pay period that includes February 15. Record on Step 2</a:t>
            </a:r>
          </a:p>
          <a:p>
            <a:pPr marL="285750" indent="-285750">
              <a:buFont typeface="Arial" panose="020B0604020202020204" pitchFamily="34" charset="0"/>
              <a:buChar char="•"/>
            </a:pPr>
            <a:r>
              <a:rPr lang="en-US" sz="1600" dirty="0"/>
              <a:t>Total FTE on June 30. Record on Step 4</a:t>
            </a:r>
          </a:p>
          <a:p>
            <a:r>
              <a:rPr lang="en-US" sz="1600" b="1" dirty="0"/>
              <a:t> Proceed to Schedule A on page 6.</a:t>
            </a:r>
            <a:endParaRPr lang="en-US" sz="2000" b="1" dirty="0"/>
          </a:p>
          <a:p>
            <a:pPr marL="171450" indent="-171450">
              <a:buFont typeface="Arial" panose="020B0604020202020204" pitchFamily="34" charset="0"/>
              <a:buChar char="•"/>
            </a:pPr>
            <a:endParaRPr lang="en-US" dirty="0"/>
          </a:p>
        </p:txBody>
      </p:sp>
    </p:spTree>
    <p:extLst>
      <p:ext uri="{BB962C8B-B14F-4D97-AF65-F5344CB8AC3E}">
        <p14:creationId xmlns:p14="http://schemas.microsoft.com/office/powerpoint/2010/main" val="1909537651"/>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4E939-4C66-44DF-BF5B-1E188B644203}"/>
              </a:ext>
            </a:extLst>
          </p:cNvPr>
          <p:cNvSpPr>
            <a:spLocks noGrp="1"/>
          </p:cNvSpPr>
          <p:nvPr>
            <p:ph type="title"/>
          </p:nvPr>
        </p:nvSpPr>
        <p:spPr/>
        <p:txBody>
          <a:bodyPr>
            <a:normAutofit/>
          </a:bodyPr>
          <a:lstStyle/>
          <a:p>
            <a:r>
              <a:rPr lang="en-US" b="1" dirty="0"/>
              <a:t>Page 6: Schedule A</a:t>
            </a:r>
          </a:p>
        </p:txBody>
      </p:sp>
      <p:sp>
        <p:nvSpPr>
          <p:cNvPr id="3" name="Content Placeholder 2">
            <a:extLst>
              <a:ext uri="{FF2B5EF4-FFF2-40B4-BE49-F238E27FC236}">
                <a16:creationId xmlns:a16="http://schemas.microsoft.com/office/drawing/2014/main" id="{856873EB-7DB8-4CC2-B26E-FDD550C367FF}"/>
              </a:ext>
            </a:extLst>
          </p:cNvPr>
          <p:cNvSpPr>
            <a:spLocks noGrp="1"/>
          </p:cNvSpPr>
          <p:nvPr>
            <p:ph sz="quarter" idx="10"/>
          </p:nvPr>
        </p:nvSpPr>
        <p:spPr>
          <a:xfrm>
            <a:off x="637301" y="1283113"/>
            <a:ext cx="10917398" cy="5692877"/>
          </a:xfrm>
        </p:spPr>
        <p:txBody>
          <a:bodyPr>
            <a:normAutofit/>
          </a:bodyPr>
          <a:lstStyle/>
          <a:p>
            <a:r>
              <a:rPr lang="en-US" sz="2000" dirty="0"/>
              <a:t>Self-employed individuals without payroll only need to complete Lines 9 and 10 and ignore the rest.</a:t>
            </a:r>
          </a:p>
          <a:p>
            <a:r>
              <a:rPr lang="en-US" sz="2000" b="1" dirty="0"/>
              <a:t>Line 1 </a:t>
            </a:r>
            <a:r>
              <a:rPr lang="en-US" sz="2000" dirty="0"/>
              <a:t>From the worksheet, Box 1.</a:t>
            </a:r>
          </a:p>
          <a:p>
            <a:r>
              <a:rPr lang="en-US" sz="2000" b="1" dirty="0"/>
              <a:t>Line 2 </a:t>
            </a:r>
            <a:r>
              <a:rPr lang="en-US" sz="2000" dirty="0"/>
              <a:t>From the worksheet, Box 2.</a:t>
            </a:r>
          </a:p>
          <a:p>
            <a:r>
              <a:rPr lang="en-US" sz="2000" b="1" dirty="0"/>
              <a:t>Line 3 </a:t>
            </a:r>
            <a:r>
              <a:rPr lang="en-US" sz="2000" dirty="0"/>
              <a:t>From the worksheet, Box 3.</a:t>
            </a:r>
          </a:p>
          <a:p>
            <a:r>
              <a:rPr lang="en-US" sz="2000" dirty="0"/>
              <a:t>If all your employees were paid at least 75% of their original pay (between January 1 and March 31), check the box and enter </a:t>
            </a:r>
            <a:r>
              <a:rPr lang="en-US" sz="2000" b="1" dirty="0"/>
              <a:t>0.</a:t>
            </a:r>
            <a:endParaRPr lang="en-US" sz="2000" dirty="0"/>
          </a:p>
          <a:p>
            <a:pPr marL="171450" indent="-171450">
              <a:buFont typeface="Arial" panose="020B0604020202020204" pitchFamily="34" charset="0"/>
              <a:buChar char="•"/>
            </a:pPr>
            <a:endParaRPr lang="en-US" dirty="0"/>
          </a:p>
        </p:txBody>
      </p:sp>
    </p:spTree>
    <p:extLst>
      <p:ext uri="{BB962C8B-B14F-4D97-AF65-F5344CB8AC3E}">
        <p14:creationId xmlns:p14="http://schemas.microsoft.com/office/powerpoint/2010/main" val="291625201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Autofit/>
          </a:bodyPr>
          <a:lstStyle/>
          <a:p>
            <a:r>
              <a:rPr lang="en-US" dirty="0">
                <a:latin typeface="Segoe UI Light" panose="020B0502040204020203" pitchFamily="34" charset="0"/>
                <a:cs typeface="Segoe UI Light" panose="020B0502040204020203" pitchFamily="34" charset="0"/>
              </a:rPr>
              <a:t>Agenda/</a:t>
            </a:r>
            <a:r>
              <a:rPr lang="en-US" dirty="0"/>
              <a:t>Overview</a:t>
            </a:r>
            <a:endParaRPr lang="en-US" dirty="0">
              <a:latin typeface="Segoe UI Light" panose="020B0502040204020203" pitchFamily="34" charset="0"/>
              <a:cs typeface="Segoe UI Light" panose="020B0502040204020203" pitchFamily="34" charset="0"/>
            </a:endParaRPr>
          </a:p>
        </p:txBody>
      </p:sp>
      <p:sp>
        <p:nvSpPr>
          <p:cNvPr id="38" name="Content Placeholder 17"/>
          <p:cNvSpPr txBox="1">
            <a:spLocks/>
          </p:cNvSpPr>
          <p:nvPr/>
        </p:nvSpPr>
        <p:spPr>
          <a:xfrm>
            <a:off x="521207" y="1921448"/>
            <a:ext cx="7440604" cy="4488496"/>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514350" indent="-514350">
              <a:lnSpc>
                <a:spcPct val="100000"/>
              </a:lnSpc>
              <a:spcAft>
                <a:spcPts val="600"/>
              </a:spcAft>
              <a:buFont typeface="+mj-lt"/>
              <a:buAutoNum type="romanUcPeriod"/>
              <a:defRPr/>
            </a:pPr>
            <a:r>
              <a:rPr lang="en-US" sz="2400" dirty="0"/>
              <a:t>Definitions</a:t>
            </a:r>
          </a:p>
          <a:p>
            <a:pPr marL="514350" indent="-514350">
              <a:lnSpc>
                <a:spcPct val="100000"/>
              </a:lnSpc>
              <a:spcAft>
                <a:spcPts val="600"/>
              </a:spcAft>
              <a:buFont typeface="+mj-lt"/>
              <a:buAutoNum type="romanUcPeriod"/>
              <a:defRPr/>
            </a:pPr>
            <a:r>
              <a:rPr lang="en-US" sz="2400" dirty="0"/>
              <a:t>Application for Forgiveness overview</a:t>
            </a:r>
          </a:p>
          <a:p>
            <a:pPr marL="514350" indent="-514350">
              <a:lnSpc>
                <a:spcPct val="100000"/>
              </a:lnSpc>
              <a:spcAft>
                <a:spcPts val="600"/>
              </a:spcAft>
              <a:buFont typeface="+mj-lt"/>
              <a:buAutoNum type="romanUcPeriod"/>
              <a:defRPr/>
            </a:pPr>
            <a:r>
              <a:rPr lang="en-US" sz="2400" dirty="0"/>
              <a:t>Schedule A Worksheet</a:t>
            </a:r>
          </a:p>
          <a:p>
            <a:pPr marL="514350" indent="-514350">
              <a:lnSpc>
                <a:spcPct val="100000"/>
              </a:lnSpc>
              <a:spcAft>
                <a:spcPts val="600"/>
              </a:spcAft>
              <a:buFont typeface="+mj-lt"/>
              <a:buAutoNum type="romanUcPeriod"/>
              <a:defRPr/>
            </a:pPr>
            <a:r>
              <a:rPr lang="en-US" sz="2400" dirty="0"/>
              <a:t>Required documents</a:t>
            </a:r>
          </a:p>
          <a:p>
            <a:pPr marL="514350" indent="-514350">
              <a:lnSpc>
                <a:spcPct val="100000"/>
              </a:lnSpc>
              <a:spcAft>
                <a:spcPts val="600"/>
              </a:spcAft>
              <a:buFont typeface="+mj-lt"/>
              <a:buAutoNum type="romanUcPeriod"/>
              <a:defRPr/>
            </a:pPr>
            <a:r>
              <a:rPr lang="en-US" sz="2400" dirty="0"/>
              <a:t>Resources</a:t>
            </a:r>
          </a:p>
          <a:p>
            <a:pPr marL="0" indent="0">
              <a:lnSpc>
                <a:spcPct val="100000"/>
              </a:lnSpc>
              <a:spcAft>
                <a:spcPts val="600"/>
              </a:spcAft>
              <a:buNone/>
              <a:defRPr/>
            </a:pPr>
            <a:endParaRPr lang="en-US" sz="2400" dirty="0"/>
          </a:p>
          <a:p>
            <a:pPr marL="514350" indent="-514350">
              <a:spcAft>
                <a:spcPts val="600"/>
              </a:spcAft>
              <a:buFont typeface="+mj-lt"/>
              <a:buAutoNum type="romanUcPeriod"/>
              <a:defRPr/>
            </a:pPr>
            <a:endParaRPr lang="en-US" sz="2000" dirty="0"/>
          </a:p>
          <a:p>
            <a:pPr marL="514350" indent="-514350">
              <a:spcAft>
                <a:spcPts val="600"/>
              </a:spcAft>
              <a:buFont typeface="+mj-lt"/>
              <a:buAutoNum type="romanUcPeriod"/>
              <a:defRPr/>
            </a:pPr>
            <a:endParaRPr lang="en-US" sz="2000" dirty="0"/>
          </a:p>
          <a:p>
            <a:pPr marL="0" lvl="0" indent="0">
              <a:spcAft>
                <a:spcPts val="600"/>
              </a:spcAft>
              <a:buNone/>
              <a:defRPr/>
            </a:pPr>
            <a:endParaRPr lang="en-US" sz="2000" dirty="0">
              <a:latin typeface="Segoe UI" panose="020B0502040204020203" pitchFamily="34" charset="0"/>
              <a:cs typeface="Segoe UI" panose="020B0502040204020203" pitchFamily="34" charset="0"/>
            </a:endParaRPr>
          </a:p>
        </p:txBody>
      </p:sp>
      <p:sp>
        <p:nvSpPr>
          <p:cNvPr id="6" name="Footer Placeholder 4">
            <a:extLst>
              <a:ext uri="{FF2B5EF4-FFF2-40B4-BE49-F238E27FC236}">
                <a16:creationId xmlns:a16="http://schemas.microsoft.com/office/drawing/2014/main" id="{B2B40FD9-0565-496E-BCCC-88C7A023439C}"/>
              </a:ext>
            </a:extLst>
          </p:cNvPr>
          <p:cNvSpPr>
            <a:spLocks noGrp="1"/>
          </p:cNvSpPr>
          <p:nvPr>
            <p:ph type="ftr" sz="quarter" idx="3"/>
          </p:nvPr>
        </p:nvSpPr>
        <p:spPr>
          <a:xfrm>
            <a:off x="3816096" y="6340740"/>
            <a:ext cx="4502333" cy="365125"/>
          </a:xfrm>
          <a:prstGeom prst="rect">
            <a:avLst/>
          </a:prstGeom>
        </p:spPr>
        <p:txBody>
          <a:bodyPr vert="horz" lIns="91440" tIns="45720" rIns="91440" bIns="45720" rtlCol="0" anchor="ctr"/>
          <a:lstStyle>
            <a:lvl1pPr algn="ctr">
              <a:defRPr sz="1200" baseline="0">
                <a:solidFill>
                  <a:schemeClr val="bg1">
                    <a:lumMod val="50000"/>
                  </a:schemeClr>
                </a:solidFill>
              </a:defRPr>
            </a:lvl1pPr>
          </a:lstStyle>
          <a:p>
            <a:r>
              <a:rPr lang="en-US" dirty="0"/>
              <a:t>Illinois SBDC at Elgin Community College. </a:t>
            </a:r>
          </a:p>
        </p:txBody>
      </p:sp>
    </p:spTree>
    <p:extLst>
      <p:ext uri="{BB962C8B-B14F-4D97-AF65-F5344CB8AC3E}">
        <p14:creationId xmlns:p14="http://schemas.microsoft.com/office/powerpoint/2010/main" val="3457616166"/>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4E939-4C66-44DF-BF5B-1E188B644203}"/>
              </a:ext>
            </a:extLst>
          </p:cNvPr>
          <p:cNvSpPr>
            <a:spLocks noGrp="1"/>
          </p:cNvSpPr>
          <p:nvPr>
            <p:ph type="title"/>
          </p:nvPr>
        </p:nvSpPr>
        <p:spPr/>
        <p:txBody>
          <a:bodyPr>
            <a:normAutofit/>
          </a:bodyPr>
          <a:lstStyle/>
          <a:p>
            <a:r>
              <a:rPr lang="en-US" b="1" dirty="0"/>
              <a:t>Page 6: Schedule A</a:t>
            </a:r>
          </a:p>
        </p:txBody>
      </p:sp>
      <p:sp>
        <p:nvSpPr>
          <p:cNvPr id="3" name="Content Placeholder 2">
            <a:extLst>
              <a:ext uri="{FF2B5EF4-FFF2-40B4-BE49-F238E27FC236}">
                <a16:creationId xmlns:a16="http://schemas.microsoft.com/office/drawing/2014/main" id="{856873EB-7DB8-4CC2-B26E-FDD550C367FF}"/>
              </a:ext>
            </a:extLst>
          </p:cNvPr>
          <p:cNvSpPr>
            <a:spLocks noGrp="1"/>
          </p:cNvSpPr>
          <p:nvPr>
            <p:ph sz="quarter" idx="10"/>
          </p:nvPr>
        </p:nvSpPr>
        <p:spPr>
          <a:xfrm>
            <a:off x="637301" y="1283113"/>
            <a:ext cx="10917398" cy="5692877"/>
          </a:xfrm>
        </p:spPr>
        <p:txBody>
          <a:bodyPr>
            <a:normAutofit/>
          </a:bodyPr>
          <a:lstStyle/>
          <a:p>
            <a:r>
              <a:rPr lang="en-US" sz="2000" b="1" dirty="0"/>
              <a:t>Line 4 </a:t>
            </a:r>
            <a:r>
              <a:rPr lang="en-US" sz="2000" dirty="0"/>
              <a:t>From the worksheet, Box 4.</a:t>
            </a:r>
          </a:p>
          <a:p>
            <a:r>
              <a:rPr lang="en-US" sz="2000" b="1" dirty="0"/>
              <a:t>Line 5 </a:t>
            </a:r>
            <a:r>
              <a:rPr lang="en-US" sz="2000" dirty="0"/>
              <a:t>From the worksheet, Box 5.</a:t>
            </a:r>
          </a:p>
          <a:p>
            <a:r>
              <a:rPr lang="en-US" sz="2000" b="1" dirty="0"/>
              <a:t>Lines 6 to 8 </a:t>
            </a:r>
            <a:r>
              <a:rPr lang="en-US" sz="2000" dirty="0"/>
              <a:t>Enter the employer-paid expenses for employee health insurance, retirement plans, and state and local taxes on payroll.</a:t>
            </a:r>
          </a:p>
          <a:p>
            <a:r>
              <a:rPr lang="en-US" sz="2000" b="1" dirty="0"/>
              <a:t>Line 9 </a:t>
            </a:r>
            <a:r>
              <a:rPr lang="en-US" sz="2000" dirty="0"/>
              <a:t>Enter the compensation paid to yourself and your partner(s). For self-employed individuals, this is where you can enter your </a:t>
            </a:r>
            <a:r>
              <a:rPr lang="en-US" sz="2000" b="1" dirty="0"/>
              <a:t>owner compensation replacement. </a:t>
            </a:r>
            <a:r>
              <a:rPr lang="en-US" sz="2000" dirty="0"/>
              <a:t>Partnerships (or in general, if any other individuals were compensated as an owner), include a separate table that lists how the compensation was paid out (names and amounts).</a:t>
            </a:r>
          </a:p>
        </p:txBody>
      </p:sp>
    </p:spTree>
    <p:extLst>
      <p:ext uri="{BB962C8B-B14F-4D97-AF65-F5344CB8AC3E}">
        <p14:creationId xmlns:p14="http://schemas.microsoft.com/office/powerpoint/2010/main" val="247119947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4E939-4C66-44DF-BF5B-1E188B644203}"/>
              </a:ext>
            </a:extLst>
          </p:cNvPr>
          <p:cNvSpPr>
            <a:spLocks noGrp="1"/>
          </p:cNvSpPr>
          <p:nvPr>
            <p:ph type="title"/>
          </p:nvPr>
        </p:nvSpPr>
        <p:spPr>
          <a:xfrm>
            <a:off x="521207" y="448056"/>
            <a:ext cx="9315967" cy="640080"/>
          </a:xfrm>
        </p:spPr>
        <p:txBody>
          <a:bodyPr>
            <a:normAutofit/>
          </a:bodyPr>
          <a:lstStyle/>
          <a:p>
            <a:r>
              <a:rPr lang="en-US" b="1" dirty="0"/>
              <a:t>Detour: Owner Compensation Replacement for Sole Prop</a:t>
            </a:r>
          </a:p>
        </p:txBody>
      </p:sp>
      <p:sp>
        <p:nvSpPr>
          <p:cNvPr id="3" name="Content Placeholder 2">
            <a:extLst>
              <a:ext uri="{FF2B5EF4-FFF2-40B4-BE49-F238E27FC236}">
                <a16:creationId xmlns:a16="http://schemas.microsoft.com/office/drawing/2014/main" id="{856873EB-7DB8-4CC2-B26E-FDD550C367FF}"/>
              </a:ext>
            </a:extLst>
          </p:cNvPr>
          <p:cNvSpPr>
            <a:spLocks noGrp="1"/>
          </p:cNvSpPr>
          <p:nvPr>
            <p:ph sz="quarter" idx="10"/>
          </p:nvPr>
        </p:nvSpPr>
        <p:spPr>
          <a:xfrm>
            <a:off x="637301" y="1283113"/>
            <a:ext cx="10917398" cy="5692877"/>
          </a:xfrm>
        </p:spPr>
        <p:txBody>
          <a:bodyPr>
            <a:normAutofit/>
          </a:bodyPr>
          <a:lstStyle/>
          <a:p>
            <a:r>
              <a:rPr lang="en-US" sz="2000" b="1" dirty="0"/>
              <a:t>Owner compensation replacement</a:t>
            </a:r>
          </a:p>
          <a:p>
            <a:r>
              <a:rPr lang="en-US" sz="2000" dirty="0"/>
              <a:t>Instead of spending your funds on payroll, you can automatically get eight week’s worth of net profit forgiven, without having to spend it on anything. This is called “owner compensation replacement”—it makes things nice and simple. The remaining PPP funds will need to be spent on utilities, rent, and mortgage interest expenses in order to be forgiven.</a:t>
            </a:r>
          </a:p>
          <a:p>
            <a:r>
              <a:rPr lang="en-US" sz="2000" dirty="0"/>
              <a:t>The amount of “owner compensation replacement” you’re eligible to claim for forgiveness is calculated by multiplying your reported net income in 2019 on your Schedule C by </a:t>
            </a:r>
            <a:r>
              <a:rPr lang="en-US" sz="2000" b="1" dirty="0"/>
              <a:t>8/52</a:t>
            </a:r>
            <a:r>
              <a:rPr lang="en-US" sz="2000" dirty="0"/>
              <a:t> (or 0.154).</a:t>
            </a:r>
          </a:p>
        </p:txBody>
      </p:sp>
    </p:spTree>
    <p:extLst>
      <p:ext uri="{BB962C8B-B14F-4D97-AF65-F5344CB8AC3E}">
        <p14:creationId xmlns:p14="http://schemas.microsoft.com/office/powerpoint/2010/main" val="250944273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4E939-4C66-44DF-BF5B-1E188B644203}"/>
              </a:ext>
            </a:extLst>
          </p:cNvPr>
          <p:cNvSpPr>
            <a:spLocks noGrp="1"/>
          </p:cNvSpPr>
          <p:nvPr>
            <p:ph type="title"/>
          </p:nvPr>
        </p:nvSpPr>
        <p:spPr>
          <a:xfrm>
            <a:off x="521207" y="448056"/>
            <a:ext cx="9315967" cy="640080"/>
          </a:xfrm>
        </p:spPr>
        <p:txBody>
          <a:bodyPr>
            <a:normAutofit/>
          </a:bodyPr>
          <a:lstStyle/>
          <a:p>
            <a:r>
              <a:rPr lang="en-US" b="1" dirty="0"/>
              <a:t>Detour: Owner Compensation Replacement for Sole Prop</a:t>
            </a:r>
          </a:p>
        </p:txBody>
      </p:sp>
      <p:sp>
        <p:nvSpPr>
          <p:cNvPr id="3" name="Content Placeholder 2">
            <a:extLst>
              <a:ext uri="{FF2B5EF4-FFF2-40B4-BE49-F238E27FC236}">
                <a16:creationId xmlns:a16="http://schemas.microsoft.com/office/drawing/2014/main" id="{856873EB-7DB8-4CC2-B26E-FDD550C367FF}"/>
              </a:ext>
            </a:extLst>
          </p:cNvPr>
          <p:cNvSpPr>
            <a:spLocks noGrp="1"/>
          </p:cNvSpPr>
          <p:nvPr>
            <p:ph sz="quarter" idx="10"/>
          </p:nvPr>
        </p:nvSpPr>
        <p:spPr>
          <a:xfrm>
            <a:off x="637301" y="1283113"/>
            <a:ext cx="10917398" cy="5692877"/>
          </a:xfrm>
        </p:spPr>
        <p:txBody>
          <a:bodyPr>
            <a:normAutofit/>
          </a:bodyPr>
          <a:lstStyle/>
          <a:p>
            <a:r>
              <a:rPr lang="en-US" sz="2000" b="1" dirty="0"/>
              <a:t>Owner compensation replacement example</a:t>
            </a:r>
          </a:p>
          <a:p>
            <a:r>
              <a:rPr lang="en-US" sz="1800" dirty="0"/>
              <a:t>You filed your Form 1040 and Schedule C for 2019, where you reported </a:t>
            </a:r>
            <a:r>
              <a:rPr lang="en-US" sz="1800" b="1" dirty="0"/>
              <a:t>$27,300</a:t>
            </a:r>
            <a:r>
              <a:rPr lang="en-US" sz="1800" dirty="0"/>
              <a:t> in net income (line 31).</a:t>
            </a:r>
          </a:p>
          <a:p>
            <a:r>
              <a:rPr lang="en-US" sz="1800" dirty="0"/>
              <a:t>Your monthly “payroll cost” would be $2,275, so you qualified for $5687.50 in PPP funding.</a:t>
            </a:r>
          </a:p>
          <a:p>
            <a:r>
              <a:rPr lang="en-US" sz="1800" dirty="0"/>
              <a:t>To calculate your maximum owner compensation replacement, you would multiply $27,300 by 8/52.</a:t>
            </a:r>
          </a:p>
          <a:p>
            <a:r>
              <a:rPr lang="en-US" sz="1800" dirty="0"/>
              <a:t>$27,300 * 8 / 52 = </a:t>
            </a:r>
            <a:r>
              <a:rPr lang="en-US" sz="1800" b="1" dirty="0"/>
              <a:t>$4,200</a:t>
            </a:r>
            <a:endParaRPr lang="en-US" sz="1800" dirty="0"/>
          </a:p>
          <a:p>
            <a:r>
              <a:rPr lang="en-US" sz="1800" dirty="0"/>
              <a:t>The $4,200 would be fully eligible for forgiveness. The remaining amount of your PPP loan ($1487.50) would need to be spent on eligible expenses </a:t>
            </a:r>
            <a:endParaRPr lang="en-US" sz="3200" dirty="0"/>
          </a:p>
        </p:txBody>
      </p:sp>
    </p:spTree>
    <p:extLst>
      <p:ext uri="{BB962C8B-B14F-4D97-AF65-F5344CB8AC3E}">
        <p14:creationId xmlns:p14="http://schemas.microsoft.com/office/powerpoint/2010/main" val="2706006229"/>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4E939-4C66-44DF-BF5B-1E188B644203}"/>
              </a:ext>
            </a:extLst>
          </p:cNvPr>
          <p:cNvSpPr>
            <a:spLocks noGrp="1"/>
          </p:cNvSpPr>
          <p:nvPr>
            <p:ph type="title"/>
          </p:nvPr>
        </p:nvSpPr>
        <p:spPr/>
        <p:txBody>
          <a:bodyPr>
            <a:normAutofit/>
          </a:bodyPr>
          <a:lstStyle/>
          <a:p>
            <a:r>
              <a:rPr lang="en-US" b="1" dirty="0"/>
              <a:t>Page 6: Schedule A</a:t>
            </a:r>
          </a:p>
        </p:txBody>
      </p:sp>
      <p:sp>
        <p:nvSpPr>
          <p:cNvPr id="3" name="Content Placeholder 2">
            <a:extLst>
              <a:ext uri="{FF2B5EF4-FFF2-40B4-BE49-F238E27FC236}">
                <a16:creationId xmlns:a16="http://schemas.microsoft.com/office/drawing/2014/main" id="{856873EB-7DB8-4CC2-B26E-FDD550C367FF}"/>
              </a:ext>
            </a:extLst>
          </p:cNvPr>
          <p:cNvSpPr>
            <a:spLocks noGrp="1"/>
          </p:cNvSpPr>
          <p:nvPr>
            <p:ph sz="quarter" idx="10"/>
          </p:nvPr>
        </p:nvSpPr>
        <p:spPr>
          <a:xfrm>
            <a:off x="637301" y="1283114"/>
            <a:ext cx="10917398" cy="5302042"/>
          </a:xfrm>
        </p:spPr>
        <p:txBody>
          <a:bodyPr>
            <a:normAutofit fontScale="40000" lnSpcReduction="20000"/>
          </a:bodyPr>
          <a:lstStyle/>
          <a:p>
            <a:r>
              <a:rPr lang="en-US" sz="4400" b="1" dirty="0"/>
              <a:t>Line 10 </a:t>
            </a:r>
            <a:r>
              <a:rPr lang="en-US" sz="4400" dirty="0"/>
              <a:t>Sum lines 1, 4, 6, 7, 8, and 9.</a:t>
            </a:r>
          </a:p>
          <a:p>
            <a:r>
              <a:rPr lang="en-US" sz="4400" b="1" dirty="0"/>
              <a:t>Full-Time Equivalency (FTE) Reduction Calculations </a:t>
            </a:r>
            <a:r>
              <a:rPr lang="en-US" sz="4400" dirty="0"/>
              <a:t>If there was no reduction in FTE between Jan 1 and the end of the covered period, check the box, skip lines 11 and 12, and enter </a:t>
            </a:r>
            <a:r>
              <a:rPr lang="en-US" sz="4400" b="1" dirty="0"/>
              <a:t>1.0</a:t>
            </a:r>
            <a:r>
              <a:rPr lang="en-US" sz="4400" dirty="0"/>
              <a:t> on line 13.</a:t>
            </a:r>
          </a:p>
          <a:p>
            <a:r>
              <a:rPr lang="en-US" sz="4400" b="1" dirty="0"/>
              <a:t>Line 1 </a:t>
            </a:r>
            <a:r>
              <a:rPr lang="en-US" sz="4400" dirty="0"/>
              <a:t>Average FTE for the covered period</a:t>
            </a:r>
          </a:p>
          <a:p>
            <a:r>
              <a:rPr lang="en-US" sz="4400" b="1" dirty="0"/>
              <a:t>Line 12 </a:t>
            </a:r>
            <a:r>
              <a:rPr lang="en-US" sz="4400" dirty="0"/>
              <a:t>From the worksheet, the sum of Box 2 and 5.</a:t>
            </a:r>
          </a:p>
          <a:p>
            <a:r>
              <a:rPr lang="en-US" sz="4400" b="1" dirty="0"/>
              <a:t>Line 13 </a:t>
            </a:r>
            <a:r>
              <a:rPr lang="en-US" sz="4400" dirty="0"/>
              <a:t>Refer back to the FTE Reduction Safe Harbor section on the Schedule A Worksheet.</a:t>
            </a:r>
          </a:p>
          <a:p>
            <a:r>
              <a:rPr lang="en-US" sz="4400" dirty="0"/>
              <a:t>If Step 2 is less than Step 1, divide line 12 by line 11 and enter the result.</a:t>
            </a:r>
          </a:p>
          <a:p>
            <a:r>
              <a:rPr lang="en-US" sz="4400" dirty="0"/>
              <a:t>Otherwise, if Step 4 is greater than Step 2, enter </a:t>
            </a:r>
            <a:r>
              <a:rPr lang="en-US" sz="4400" b="1" dirty="0"/>
              <a:t>1.0</a:t>
            </a:r>
            <a:r>
              <a:rPr lang="en-US" sz="4400" dirty="0"/>
              <a:t>.</a:t>
            </a:r>
          </a:p>
          <a:p>
            <a:r>
              <a:rPr lang="en-US" sz="4900" b="1" dirty="0"/>
              <a:t>Return back to page 3 </a:t>
            </a:r>
            <a:endParaRPr lang="en-US" sz="4400" b="1" dirty="0"/>
          </a:p>
        </p:txBody>
      </p:sp>
    </p:spTree>
    <p:extLst>
      <p:ext uri="{BB962C8B-B14F-4D97-AF65-F5344CB8AC3E}">
        <p14:creationId xmlns:p14="http://schemas.microsoft.com/office/powerpoint/2010/main" val="345967902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4E939-4C66-44DF-BF5B-1E188B644203}"/>
              </a:ext>
            </a:extLst>
          </p:cNvPr>
          <p:cNvSpPr>
            <a:spLocks noGrp="1"/>
          </p:cNvSpPr>
          <p:nvPr>
            <p:ph type="title"/>
          </p:nvPr>
        </p:nvSpPr>
        <p:spPr/>
        <p:txBody>
          <a:bodyPr>
            <a:normAutofit fontScale="90000"/>
          </a:bodyPr>
          <a:lstStyle/>
          <a:p>
            <a:r>
              <a:rPr lang="en-US" b="1" dirty="0"/>
              <a:t>Page 3: PPP Loan Forgiveness Calculation Form</a:t>
            </a:r>
          </a:p>
        </p:txBody>
      </p:sp>
      <p:sp>
        <p:nvSpPr>
          <p:cNvPr id="3" name="Content Placeholder 2">
            <a:extLst>
              <a:ext uri="{FF2B5EF4-FFF2-40B4-BE49-F238E27FC236}">
                <a16:creationId xmlns:a16="http://schemas.microsoft.com/office/drawing/2014/main" id="{856873EB-7DB8-4CC2-B26E-FDD550C367FF}"/>
              </a:ext>
            </a:extLst>
          </p:cNvPr>
          <p:cNvSpPr>
            <a:spLocks noGrp="1"/>
          </p:cNvSpPr>
          <p:nvPr>
            <p:ph sz="quarter" idx="10"/>
          </p:nvPr>
        </p:nvSpPr>
        <p:spPr>
          <a:xfrm>
            <a:off x="637301" y="1283114"/>
            <a:ext cx="10917398" cy="5302042"/>
          </a:xfrm>
        </p:spPr>
        <p:txBody>
          <a:bodyPr>
            <a:normAutofit/>
          </a:bodyPr>
          <a:lstStyle/>
          <a:p>
            <a:r>
              <a:rPr lang="en-US" sz="2000" b="1" dirty="0"/>
              <a:t>Line 1: Payroll Costs </a:t>
            </a:r>
            <a:r>
              <a:rPr lang="en-US" sz="2000" dirty="0"/>
              <a:t>From Schedule A, line 10.</a:t>
            </a:r>
          </a:p>
          <a:p>
            <a:r>
              <a:rPr lang="en-US" sz="2000" b="1" dirty="0"/>
              <a:t>Line 2: Business Mortgage Interest Payments </a:t>
            </a:r>
            <a:r>
              <a:rPr lang="en-US" sz="2000" dirty="0"/>
              <a:t>Enter the sum of interest payments on any business mortgages that were in effect before February 15, 2020. Prepayments are not allowed.</a:t>
            </a:r>
          </a:p>
          <a:p>
            <a:r>
              <a:rPr lang="en-US" sz="2000" b="1" dirty="0"/>
              <a:t>Line 3: Business Rent or Lease Payments </a:t>
            </a:r>
            <a:r>
              <a:rPr lang="en-US" sz="2000" dirty="0"/>
              <a:t>Enter the sum of business rent or lease payments, where the rent/lease agreement was in effect before February 15, 2020.</a:t>
            </a:r>
          </a:p>
          <a:p>
            <a:r>
              <a:rPr lang="en-US" sz="2000" b="1" dirty="0"/>
              <a:t>Line 4: Business Utility Payments </a:t>
            </a:r>
            <a:r>
              <a:rPr lang="en-US" sz="2000" dirty="0"/>
              <a:t>Enter the sum of business utility payments, where the utility agreement was in effect before February 15 2020.</a:t>
            </a:r>
          </a:p>
          <a:p>
            <a:r>
              <a:rPr lang="en-US" sz="2000" b="1" dirty="0"/>
              <a:t>Line 5: Total Salary/Hourly Wage Reduction </a:t>
            </a:r>
            <a:r>
              <a:rPr lang="en-US" sz="2000" dirty="0"/>
              <a:t>From Schedule A, line 3.</a:t>
            </a:r>
          </a:p>
        </p:txBody>
      </p:sp>
    </p:spTree>
    <p:extLst>
      <p:ext uri="{BB962C8B-B14F-4D97-AF65-F5344CB8AC3E}">
        <p14:creationId xmlns:p14="http://schemas.microsoft.com/office/powerpoint/2010/main" val="2106934749"/>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4E939-4C66-44DF-BF5B-1E188B644203}"/>
              </a:ext>
            </a:extLst>
          </p:cNvPr>
          <p:cNvSpPr>
            <a:spLocks noGrp="1"/>
          </p:cNvSpPr>
          <p:nvPr>
            <p:ph type="title"/>
          </p:nvPr>
        </p:nvSpPr>
        <p:spPr/>
        <p:txBody>
          <a:bodyPr>
            <a:normAutofit fontScale="90000"/>
          </a:bodyPr>
          <a:lstStyle/>
          <a:p>
            <a:r>
              <a:rPr lang="en-US" b="1" dirty="0"/>
              <a:t>Page 3: PPP Loan Forgiveness Calculation Form</a:t>
            </a:r>
          </a:p>
        </p:txBody>
      </p:sp>
      <p:sp>
        <p:nvSpPr>
          <p:cNvPr id="3" name="Content Placeholder 2">
            <a:extLst>
              <a:ext uri="{FF2B5EF4-FFF2-40B4-BE49-F238E27FC236}">
                <a16:creationId xmlns:a16="http://schemas.microsoft.com/office/drawing/2014/main" id="{856873EB-7DB8-4CC2-B26E-FDD550C367FF}"/>
              </a:ext>
            </a:extLst>
          </p:cNvPr>
          <p:cNvSpPr>
            <a:spLocks noGrp="1"/>
          </p:cNvSpPr>
          <p:nvPr>
            <p:ph sz="quarter" idx="10"/>
          </p:nvPr>
        </p:nvSpPr>
        <p:spPr>
          <a:xfrm>
            <a:off x="637301" y="1283114"/>
            <a:ext cx="10917398" cy="5302042"/>
          </a:xfrm>
        </p:spPr>
        <p:txBody>
          <a:bodyPr>
            <a:normAutofit/>
          </a:bodyPr>
          <a:lstStyle/>
          <a:p>
            <a:r>
              <a:rPr lang="en-US" sz="1600" b="1" dirty="0"/>
              <a:t>Line 6: Add the amounts on lines 1, 2, 3, and 4, then subtract the amount entered in line 5 </a:t>
            </a:r>
            <a:r>
              <a:rPr lang="en-US" sz="1600" dirty="0"/>
              <a:t>This is the preliminary amount of eligible forgivable expenses, accounting for any reduction due to not meeting the 75% pay requirement, but not yet accounting for the FTE requirement.</a:t>
            </a:r>
          </a:p>
          <a:p>
            <a:r>
              <a:rPr lang="en-US" sz="1600" b="1" dirty="0"/>
              <a:t>Line 7: FTE Reduction Quotient </a:t>
            </a:r>
            <a:r>
              <a:rPr lang="en-US" sz="1600" dirty="0"/>
              <a:t>From Schedule A, line 13.</a:t>
            </a:r>
          </a:p>
          <a:p>
            <a:r>
              <a:rPr lang="en-US" sz="1600" b="1" dirty="0"/>
              <a:t>Line 8: Modified Total </a:t>
            </a:r>
            <a:r>
              <a:rPr lang="en-US" sz="1600" dirty="0"/>
              <a:t>Multiply line 6 by line 7. This is the final amount of eligible forgivable expenses, accounting for any reductions due to not meeting the FTE or pay requirement.</a:t>
            </a:r>
          </a:p>
          <a:p>
            <a:r>
              <a:rPr lang="en-US" sz="1600" b="1" dirty="0"/>
              <a:t>Line 9: PPP Loan Amount </a:t>
            </a:r>
            <a:r>
              <a:rPr lang="en-US" sz="1600" dirty="0"/>
              <a:t>The same value you listed previously.</a:t>
            </a:r>
          </a:p>
          <a:p>
            <a:r>
              <a:rPr lang="en-US" sz="1600" b="1" dirty="0"/>
              <a:t>Line 10: Payroll Cost 75% Requirement </a:t>
            </a:r>
            <a:r>
              <a:rPr lang="en-US" sz="1600" dirty="0"/>
              <a:t>Divide line 1 by 0.75 to determine the maximum forgivable amount possible.</a:t>
            </a:r>
          </a:p>
          <a:p>
            <a:r>
              <a:rPr lang="en-US" sz="1600" b="1" dirty="0"/>
              <a:t>Line 11: Forgiveness Amount </a:t>
            </a:r>
            <a:r>
              <a:rPr lang="en-US" sz="1600" dirty="0"/>
              <a:t>Enter the smallest of lines 8, 9, and 10.</a:t>
            </a:r>
          </a:p>
        </p:txBody>
      </p:sp>
    </p:spTree>
    <p:extLst>
      <p:ext uri="{BB962C8B-B14F-4D97-AF65-F5344CB8AC3E}">
        <p14:creationId xmlns:p14="http://schemas.microsoft.com/office/powerpoint/2010/main" val="4038676212"/>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4E939-4C66-44DF-BF5B-1E188B644203}"/>
              </a:ext>
            </a:extLst>
          </p:cNvPr>
          <p:cNvSpPr>
            <a:spLocks noGrp="1"/>
          </p:cNvSpPr>
          <p:nvPr>
            <p:ph type="title"/>
          </p:nvPr>
        </p:nvSpPr>
        <p:spPr/>
        <p:txBody>
          <a:bodyPr>
            <a:normAutofit/>
          </a:bodyPr>
          <a:lstStyle/>
          <a:p>
            <a:r>
              <a:rPr lang="en-US" b="1" dirty="0"/>
              <a:t>Page 10: Documentation Requirements</a:t>
            </a:r>
          </a:p>
        </p:txBody>
      </p:sp>
      <p:sp>
        <p:nvSpPr>
          <p:cNvPr id="3" name="Content Placeholder 2">
            <a:extLst>
              <a:ext uri="{FF2B5EF4-FFF2-40B4-BE49-F238E27FC236}">
                <a16:creationId xmlns:a16="http://schemas.microsoft.com/office/drawing/2014/main" id="{856873EB-7DB8-4CC2-B26E-FDD550C367FF}"/>
              </a:ext>
            </a:extLst>
          </p:cNvPr>
          <p:cNvSpPr>
            <a:spLocks noGrp="1"/>
          </p:cNvSpPr>
          <p:nvPr>
            <p:ph sz="quarter" idx="10"/>
          </p:nvPr>
        </p:nvSpPr>
        <p:spPr>
          <a:xfrm>
            <a:off x="637301" y="1283114"/>
            <a:ext cx="10917398" cy="5302042"/>
          </a:xfrm>
        </p:spPr>
        <p:txBody>
          <a:bodyPr>
            <a:normAutofit/>
          </a:bodyPr>
          <a:lstStyle/>
          <a:p>
            <a:r>
              <a:rPr lang="en-US" sz="2400" dirty="0"/>
              <a:t>Page 10 of the application lists documentation requirements </a:t>
            </a:r>
          </a:p>
          <a:p>
            <a:r>
              <a:rPr lang="en-US" sz="2400" dirty="0"/>
              <a:t>Make sure you review and gather all </a:t>
            </a:r>
            <a:r>
              <a:rPr lang="en-US" sz="2400" dirty="0" err="1"/>
              <a:t>pertininent</a:t>
            </a:r>
            <a:r>
              <a:rPr lang="en-US" sz="2400" dirty="0"/>
              <a:t> documents to submit, as well as maintain documentation that does not need to be submitted, but on hand in case you are asked to produce them </a:t>
            </a:r>
          </a:p>
        </p:txBody>
      </p:sp>
    </p:spTree>
    <p:extLst>
      <p:ext uri="{BB962C8B-B14F-4D97-AF65-F5344CB8AC3E}">
        <p14:creationId xmlns:p14="http://schemas.microsoft.com/office/powerpoint/2010/main" val="176157531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dirty="0">
                <a:latin typeface="Segoe UI Light" panose="020B0502040204020203" pitchFamily="34" charset="0"/>
                <a:cs typeface="Segoe UI Light" panose="020B0502040204020203" pitchFamily="34" charset="0"/>
              </a:rPr>
              <a:t>More questions about the PPP?</a:t>
            </a:r>
          </a:p>
        </p:txBody>
      </p:sp>
      <p:sp>
        <p:nvSpPr>
          <p:cNvPr id="5" name="Content Placeholder 4"/>
          <p:cNvSpPr>
            <a:spLocks noGrp="1"/>
          </p:cNvSpPr>
          <p:nvPr>
            <p:ph sz="quarter" idx="13"/>
          </p:nvPr>
        </p:nvSpPr>
        <p:spPr>
          <a:xfrm>
            <a:off x="541610" y="2614427"/>
            <a:ext cx="11129181" cy="3978275"/>
          </a:xfrm>
        </p:spPr>
        <p:txBody>
          <a:bodyPr>
            <a:normAutofit/>
          </a:bodyPr>
          <a:lstStyle/>
          <a:p>
            <a:pPr marL="0" indent="0">
              <a:lnSpc>
                <a:spcPts val="3600"/>
              </a:lnSpc>
              <a:spcAft>
                <a:spcPts val="0"/>
              </a:spcAft>
              <a:buNone/>
            </a:pPr>
            <a:r>
              <a:rPr lang="en-US" sz="2000" dirty="0">
                <a:solidFill>
                  <a:schemeClr val="tx1"/>
                </a:solidFill>
                <a:latin typeface="Segoe UI Light" panose="020B0502040204020203" pitchFamily="34" charset="0"/>
                <a:cs typeface="Segoe UI Light" panose="020B0502040204020203" pitchFamily="34" charset="0"/>
              </a:rPr>
              <a:t>The Illinois SBDC Network offers </a:t>
            </a:r>
            <a:r>
              <a:rPr lang="en-US" sz="2000" dirty="0">
                <a:solidFill>
                  <a:srgbClr val="D24726"/>
                </a:solidFill>
                <a:latin typeface="Segoe UI Semibold" panose="020B0702040204020203" pitchFamily="34" charset="0"/>
                <a:cs typeface="Segoe UI Semibold" panose="020B0702040204020203" pitchFamily="34" charset="0"/>
              </a:rPr>
              <a:t>no-cost advising </a:t>
            </a:r>
            <a:r>
              <a:rPr lang="en-US" sz="2000" dirty="0">
                <a:solidFill>
                  <a:schemeClr val="tx1"/>
                </a:solidFill>
                <a:cs typeface="Segoe UI Semibold" panose="020B0702040204020203" pitchFamily="34" charset="0"/>
              </a:rPr>
              <a:t>to businesses facing challenges during COVID-19 and beyond. Please contact us and we will be happy to connect you with any available resources. </a:t>
            </a:r>
          </a:p>
          <a:p>
            <a:pPr marL="0" indent="0">
              <a:lnSpc>
                <a:spcPts val="3600"/>
              </a:lnSpc>
              <a:spcAft>
                <a:spcPts val="0"/>
              </a:spcAft>
              <a:buNone/>
            </a:pPr>
            <a:r>
              <a:rPr lang="en-US" sz="2000" dirty="0">
                <a:latin typeface="Segoe UI Light" panose="020B0502040204020203" pitchFamily="34" charset="0"/>
                <a:cs typeface="Segoe UI Light" panose="020B0502040204020203" pitchFamily="34" charset="0"/>
              </a:rPr>
              <a:t>	</a:t>
            </a:r>
            <a:r>
              <a:rPr lang="en-US" sz="2000" dirty="0">
                <a:latin typeface="Segoe UI Light" panose="020B0502040204020203" pitchFamily="34" charset="0"/>
                <a:cs typeface="Segoe UI Light" panose="020B0502040204020203" pitchFamily="34" charset="0"/>
                <a:hlinkClick r:id="rId3"/>
              </a:rPr>
              <a:t>Register as a client</a:t>
            </a:r>
            <a:endParaRPr lang="en-US" sz="2000" dirty="0">
              <a:latin typeface="Segoe UI Light" panose="020B0502040204020203" pitchFamily="34" charset="0"/>
              <a:cs typeface="Segoe UI Light" panose="020B0502040204020203" pitchFamily="34" charset="0"/>
            </a:endParaRPr>
          </a:p>
          <a:p>
            <a:pPr marL="0" indent="0">
              <a:lnSpc>
                <a:spcPts val="3600"/>
              </a:lnSpc>
              <a:spcBef>
                <a:spcPts val="1500"/>
              </a:spcBef>
              <a:spcAft>
                <a:spcPts val="0"/>
              </a:spcAft>
              <a:buNone/>
            </a:pPr>
            <a:r>
              <a:rPr lang="en-US" sz="2000" dirty="0">
                <a:latin typeface="Segoe UI Light" panose="020B0502040204020203" pitchFamily="34" charset="0"/>
                <a:cs typeface="Segoe UI Light" panose="020B0502040204020203" pitchFamily="34" charset="0"/>
              </a:rPr>
              <a:t>	</a:t>
            </a:r>
            <a:r>
              <a:rPr lang="en-US" sz="2000" dirty="0">
                <a:latin typeface="Segoe UI Light" panose="020B0502040204020203" pitchFamily="34" charset="0"/>
                <a:cs typeface="Segoe UI Light" panose="020B0502040204020203" pitchFamily="34" charset="0"/>
                <a:hlinkClick r:id="rId4"/>
              </a:rPr>
              <a:t>Sign up for our emails</a:t>
            </a:r>
            <a:endParaRPr lang="en-US" sz="2000" dirty="0">
              <a:latin typeface="Segoe UI Light" panose="020B0502040204020203" pitchFamily="34" charset="0"/>
              <a:cs typeface="Segoe UI Light" panose="020B0502040204020203" pitchFamily="34" charset="0"/>
            </a:endParaRPr>
          </a:p>
          <a:p>
            <a:pPr marL="0" indent="0">
              <a:lnSpc>
                <a:spcPts val="3600"/>
              </a:lnSpc>
              <a:spcAft>
                <a:spcPts val="0"/>
              </a:spcAft>
              <a:buNone/>
            </a:pPr>
            <a:endParaRPr lang="en-US" sz="2000" dirty="0">
              <a:latin typeface="Segoe UI Light" panose="020B0502040204020203" pitchFamily="34" charset="0"/>
              <a:cs typeface="Segoe UI Light" panose="020B0502040204020203" pitchFamily="34" charset="0"/>
            </a:endParaRPr>
          </a:p>
          <a:p>
            <a:pPr marL="0" indent="0">
              <a:lnSpc>
                <a:spcPts val="3600"/>
              </a:lnSpc>
              <a:spcAft>
                <a:spcPts val="0"/>
              </a:spcAft>
              <a:buNone/>
            </a:pPr>
            <a:endParaRPr lang="en-US" sz="2000" dirty="0">
              <a:latin typeface="Segoe UI Light" panose="020B0502040204020203" pitchFamily="34" charset="0"/>
              <a:cs typeface="Segoe UI Light" panose="020B0502040204020203" pitchFamily="34" charset="0"/>
            </a:endParaRPr>
          </a:p>
        </p:txBody>
      </p:sp>
      <p:pic>
        <p:nvPicPr>
          <p:cNvPr id="8" name="Picture 7" descr="Arrow pointing right with a hyperlink to the PowerPoint team blog. Select the image to visit the PowerPoint team blog ">
            <a:hlinkClick r:id="rId5" tooltip="Select here to visit the PowerPoint team blog."/>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02512" y="3805398"/>
            <a:ext cx="307777" cy="307777"/>
          </a:xfrm>
          <a:prstGeom prst="rect">
            <a:avLst/>
          </a:prstGeom>
        </p:spPr>
      </p:pic>
      <p:pic>
        <p:nvPicPr>
          <p:cNvPr id="7" name="Picture 6" descr="Arrow pointing right with a hyperlink to free PowerPoint training. Select the image to access free PowerPoint training">
            <a:hlinkClick r:id="rId7" tooltip="Select here to go to free PowerPoint training."/>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02513" y="4447562"/>
            <a:ext cx="307777" cy="307777"/>
          </a:xfrm>
          <a:prstGeom prst="rect">
            <a:avLst/>
          </a:prstGeom>
        </p:spPr>
      </p:pic>
      <p:sp>
        <p:nvSpPr>
          <p:cNvPr id="9" name="TextBox 8"/>
          <p:cNvSpPr txBox="1"/>
          <p:nvPr/>
        </p:nvSpPr>
        <p:spPr>
          <a:xfrm>
            <a:off x="521208" y="6143023"/>
            <a:ext cx="9264305" cy="338554"/>
          </a:xfrm>
          <a:prstGeom prst="rect">
            <a:avLst/>
          </a:prstGeom>
          <a:noFill/>
        </p:spPr>
        <p:txBody>
          <a:bodyPr wrap="square" rtlCol="0">
            <a:spAutoFit/>
          </a:bodyPr>
          <a:lstStyle/>
          <a:p>
            <a:pPr algn="l"/>
            <a:r>
              <a:rPr lang="en-US" sz="1600" dirty="0">
                <a:latin typeface="Segoe UI Light" panose="020B0502040204020203" pitchFamily="34" charset="0"/>
                <a:cs typeface="Segoe UI Light" panose="020B0502040204020203" pitchFamily="34" charset="0"/>
              </a:rPr>
              <a:t>Please email </a:t>
            </a:r>
            <a:r>
              <a:rPr lang="en-US" sz="1600" dirty="0">
                <a:latin typeface="Segoe UI Light" panose="020B0502040204020203" pitchFamily="34" charset="0"/>
                <a:cs typeface="Segoe UI Light" panose="020B0502040204020203" pitchFamily="34" charset="0"/>
                <a:hlinkClick r:id="rId8"/>
              </a:rPr>
              <a:t>stroyer@elgin.edu</a:t>
            </a:r>
            <a:r>
              <a:rPr lang="en-US" sz="1600" dirty="0">
                <a:latin typeface="Segoe UI Light" panose="020B0502040204020203" pitchFamily="34" charset="0"/>
                <a:cs typeface="Segoe UI Light" panose="020B0502040204020203" pitchFamily="34" charset="0"/>
              </a:rPr>
              <a:t> for a copy of this presentation. Information presented is subject to change. </a:t>
            </a:r>
          </a:p>
        </p:txBody>
      </p:sp>
      <p:sp>
        <p:nvSpPr>
          <p:cNvPr id="13" name="Rectangle 12">
            <a:extLst>
              <a:ext uri="{FF2B5EF4-FFF2-40B4-BE49-F238E27FC236}">
                <a16:creationId xmlns:a16="http://schemas.microsoft.com/office/drawing/2014/main" id="{ED3850C7-C092-4D10-B9D5-B4D0053A3D51}"/>
              </a:ext>
            </a:extLst>
          </p:cNvPr>
          <p:cNvSpPr/>
          <p:nvPr/>
        </p:nvSpPr>
        <p:spPr>
          <a:xfrm>
            <a:off x="8725494" y="4221871"/>
            <a:ext cx="3466506" cy="98593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95000"/>
                </a:schemeClr>
              </a:solidFill>
            </a:endParaRPr>
          </a:p>
        </p:txBody>
      </p:sp>
      <p:sp>
        <p:nvSpPr>
          <p:cNvPr id="3" name="TextBox 2">
            <a:extLst>
              <a:ext uri="{FF2B5EF4-FFF2-40B4-BE49-F238E27FC236}">
                <a16:creationId xmlns:a16="http://schemas.microsoft.com/office/drawing/2014/main" id="{FC6D01FE-5F00-4B50-9359-2406010195E3}"/>
              </a:ext>
            </a:extLst>
          </p:cNvPr>
          <p:cNvSpPr txBox="1"/>
          <p:nvPr/>
        </p:nvSpPr>
        <p:spPr>
          <a:xfrm>
            <a:off x="8945361" y="4472869"/>
            <a:ext cx="3246639" cy="461665"/>
          </a:xfrm>
          <a:prstGeom prst="rect">
            <a:avLst/>
          </a:prstGeom>
          <a:noFill/>
        </p:spPr>
        <p:txBody>
          <a:bodyPr wrap="square" rtlCol="0">
            <a:spAutoFit/>
          </a:bodyPr>
          <a:lstStyle/>
          <a:p>
            <a:r>
              <a:rPr lang="en-US" sz="2400" b="1" dirty="0">
                <a:solidFill>
                  <a:schemeClr val="accent3">
                    <a:lumMod val="50000"/>
                  </a:schemeClr>
                </a:solidFill>
              </a:rPr>
              <a:t>www.elgin.edu/sbdc</a:t>
            </a:r>
          </a:p>
        </p:txBody>
      </p:sp>
    </p:spTree>
    <p:extLst>
      <p:ext uri="{BB962C8B-B14F-4D97-AF65-F5344CB8AC3E}">
        <p14:creationId xmlns:p14="http://schemas.microsoft.com/office/powerpoint/2010/main" val="893025881"/>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latin typeface="Segoe UI Light" panose="020B0502040204020203" pitchFamily="34" charset="0"/>
                <a:cs typeface="Segoe UI Light" panose="020B0502040204020203" pitchFamily="34" charset="0"/>
              </a:rPr>
              <a:t>Paycheck Protection Program (PPP)</a:t>
            </a:r>
          </a:p>
        </p:txBody>
      </p:sp>
      <p:sp>
        <p:nvSpPr>
          <p:cNvPr id="26" name="Footer Placeholder 4">
            <a:extLst>
              <a:ext uri="{FF2B5EF4-FFF2-40B4-BE49-F238E27FC236}">
                <a16:creationId xmlns:a16="http://schemas.microsoft.com/office/drawing/2014/main" id="{2FDB10FF-DF6E-4A5B-B6F7-AB77F96CD2CB}"/>
              </a:ext>
            </a:extLst>
          </p:cNvPr>
          <p:cNvSpPr>
            <a:spLocks noGrp="1"/>
          </p:cNvSpPr>
          <p:nvPr>
            <p:ph type="ftr" sz="quarter" idx="3"/>
          </p:nvPr>
        </p:nvSpPr>
        <p:spPr>
          <a:xfrm>
            <a:off x="3816096" y="6340740"/>
            <a:ext cx="4502333" cy="365125"/>
          </a:xfrm>
          <a:prstGeom prst="rect">
            <a:avLst/>
          </a:prstGeom>
        </p:spPr>
        <p:txBody>
          <a:bodyPr vert="horz" lIns="91440" tIns="45720" rIns="91440" bIns="45720" rtlCol="0" anchor="ctr"/>
          <a:lstStyle>
            <a:lvl1pPr algn="ctr">
              <a:defRPr sz="1200" baseline="0">
                <a:solidFill>
                  <a:schemeClr val="bg1">
                    <a:lumMod val="50000"/>
                  </a:schemeClr>
                </a:solidFill>
              </a:defRPr>
            </a:lvl1pPr>
          </a:lstStyle>
          <a:p>
            <a:r>
              <a:rPr lang="en-US" dirty="0"/>
              <a:t>Illinois SBDC at Elgin Community College. Updated 4.21.2020.</a:t>
            </a:r>
          </a:p>
        </p:txBody>
      </p:sp>
      <p:sp>
        <p:nvSpPr>
          <p:cNvPr id="27" name="Content Placeholder 17">
            <a:extLst>
              <a:ext uri="{FF2B5EF4-FFF2-40B4-BE49-F238E27FC236}">
                <a16:creationId xmlns:a16="http://schemas.microsoft.com/office/drawing/2014/main" id="{3947EE7C-C094-4F3C-A98D-6BA37E258E89}"/>
              </a:ext>
            </a:extLst>
          </p:cNvPr>
          <p:cNvSpPr txBox="1">
            <a:spLocks/>
          </p:cNvSpPr>
          <p:nvPr/>
        </p:nvSpPr>
        <p:spPr>
          <a:xfrm>
            <a:off x="1039537" y="1424837"/>
            <a:ext cx="10112925" cy="1873735"/>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US" sz="1800" b="1" dirty="0">
                <a:solidFill>
                  <a:srgbClr val="D24726"/>
                </a:solidFill>
              </a:rPr>
              <a:t>The Paycheck Protection Program provides small businesses with funds to pay up to 8 weeks of payroll costs including benefits. Funds can also be used to pay interest on mortgages, rent, and utilities. </a:t>
            </a:r>
            <a:endParaRPr lang="en-US" sz="1800" dirty="0"/>
          </a:p>
          <a:p>
            <a:pPr marL="457200" indent="-457200">
              <a:lnSpc>
                <a:spcPct val="100000"/>
              </a:lnSpc>
              <a:buAutoNum type="arabicPeriod"/>
            </a:pPr>
            <a:endParaRPr lang="en-US" sz="1600" dirty="0"/>
          </a:p>
          <a:p>
            <a:pPr marL="457200" indent="-457200">
              <a:lnSpc>
                <a:spcPct val="100000"/>
              </a:lnSpc>
              <a:buAutoNum type="arabicPeriod"/>
            </a:pPr>
            <a:endParaRPr lang="en-US" sz="1600" dirty="0"/>
          </a:p>
          <a:p>
            <a:pPr marL="457200" indent="-457200">
              <a:lnSpc>
                <a:spcPct val="150000"/>
              </a:lnSpc>
              <a:buAutoNum type="arabicPeriod"/>
            </a:pPr>
            <a:endParaRPr lang="en-US" sz="1600" dirty="0"/>
          </a:p>
          <a:p>
            <a:pPr marL="457200" indent="-457200">
              <a:lnSpc>
                <a:spcPct val="150000"/>
              </a:lnSpc>
              <a:buAutoNum type="arabicPeriod"/>
            </a:pPr>
            <a:endParaRPr lang="en-US" sz="1600" dirty="0"/>
          </a:p>
          <a:p>
            <a:pPr marL="457200" indent="-457200">
              <a:lnSpc>
                <a:spcPct val="150000"/>
              </a:lnSpc>
              <a:buAutoNum type="arabicPeriod"/>
            </a:pPr>
            <a:endParaRPr lang="en-US" sz="1600" dirty="0"/>
          </a:p>
          <a:p>
            <a:pPr marL="342900" indent="-342900">
              <a:lnSpc>
                <a:spcPct val="150000"/>
              </a:lnSpc>
              <a:buAutoNum type="arabicPeriod"/>
            </a:pPr>
            <a:endParaRPr lang="en-US" sz="1600" dirty="0"/>
          </a:p>
        </p:txBody>
      </p:sp>
      <p:sp>
        <p:nvSpPr>
          <p:cNvPr id="5" name="Content Placeholder 17">
            <a:extLst>
              <a:ext uri="{FF2B5EF4-FFF2-40B4-BE49-F238E27FC236}">
                <a16:creationId xmlns:a16="http://schemas.microsoft.com/office/drawing/2014/main" id="{D666FF49-5466-465F-AD84-E069ECBDFFFA}"/>
              </a:ext>
            </a:extLst>
          </p:cNvPr>
          <p:cNvSpPr txBox="1">
            <a:spLocks/>
          </p:cNvSpPr>
          <p:nvPr/>
        </p:nvSpPr>
        <p:spPr>
          <a:xfrm>
            <a:off x="2137189" y="2361704"/>
            <a:ext cx="3645153" cy="3347543"/>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Aft>
                <a:spcPts val="600"/>
              </a:spcAft>
              <a:buNone/>
              <a:defRPr/>
            </a:pPr>
            <a:endParaRPr lang="en-US" sz="1800" dirty="0"/>
          </a:p>
        </p:txBody>
      </p:sp>
      <p:sp>
        <p:nvSpPr>
          <p:cNvPr id="7" name="Content Placeholder 17">
            <a:extLst>
              <a:ext uri="{FF2B5EF4-FFF2-40B4-BE49-F238E27FC236}">
                <a16:creationId xmlns:a16="http://schemas.microsoft.com/office/drawing/2014/main" id="{25656A4C-D356-4A79-836C-B1EBF09747B8}"/>
              </a:ext>
            </a:extLst>
          </p:cNvPr>
          <p:cNvSpPr txBox="1">
            <a:spLocks/>
          </p:cNvSpPr>
          <p:nvPr/>
        </p:nvSpPr>
        <p:spPr>
          <a:xfrm>
            <a:off x="1710910" y="3510457"/>
            <a:ext cx="3645153" cy="3347543"/>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Aft>
                <a:spcPts val="600"/>
              </a:spcAft>
              <a:buNone/>
              <a:defRPr/>
            </a:pPr>
            <a:r>
              <a:rPr lang="en-US" sz="1800" dirty="0"/>
              <a:t>Help small businesses pay for their near term operating expenses during the worst of the crises</a:t>
            </a:r>
          </a:p>
        </p:txBody>
      </p:sp>
      <p:sp>
        <p:nvSpPr>
          <p:cNvPr id="8" name="Content Placeholder 17">
            <a:extLst>
              <a:ext uri="{FF2B5EF4-FFF2-40B4-BE49-F238E27FC236}">
                <a16:creationId xmlns:a16="http://schemas.microsoft.com/office/drawing/2014/main" id="{4A4B51F4-2610-4D44-8744-7C32B224A0B9}"/>
              </a:ext>
            </a:extLst>
          </p:cNvPr>
          <p:cNvSpPr txBox="1">
            <a:spLocks/>
          </p:cNvSpPr>
          <p:nvPr/>
        </p:nvSpPr>
        <p:spPr>
          <a:xfrm>
            <a:off x="6544868" y="3510017"/>
            <a:ext cx="3645153" cy="3347543"/>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None/>
            </a:pPr>
            <a:r>
              <a:rPr lang="en-US" sz="1800" dirty="0"/>
              <a:t>Provide an incentive for employers to keep their employees on payroll.</a:t>
            </a:r>
            <a:endParaRPr lang="en-US" sz="2400" dirty="0"/>
          </a:p>
          <a:p>
            <a:pPr marL="0" lvl="0" indent="0">
              <a:spcAft>
                <a:spcPts val="600"/>
              </a:spcAft>
              <a:buNone/>
              <a:defRPr/>
            </a:pPr>
            <a:endParaRPr lang="en-US" sz="20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65468850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Autofit/>
          </a:bodyPr>
          <a:lstStyle/>
          <a:p>
            <a:r>
              <a:rPr lang="en-US" dirty="0">
                <a:latin typeface="Segoe UI Light" panose="020B0502040204020203" pitchFamily="34" charset="0"/>
                <a:cs typeface="Segoe UI Light" panose="020B0502040204020203" pitchFamily="34" charset="0"/>
              </a:rPr>
              <a:t>The PPP Today</a:t>
            </a:r>
          </a:p>
        </p:txBody>
      </p:sp>
      <p:sp>
        <p:nvSpPr>
          <p:cNvPr id="38" name="Content Placeholder 17"/>
          <p:cNvSpPr txBox="1">
            <a:spLocks/>
          </p:cNvSpPr>
          <p:nvPr/>
        </p:nvSpPr>
        <p:spPr>
          <a:xfrm>
            <a:off x="8025639" y="3262782"/>
            <a:ext cx="3587241" cy="3347543"/>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Aft>
                <a:spcPts val="600"/>
              </a:spcAft>
              <a:buNone/>
              <a:defRPr/>
            </a:pPr>
            <a:r>
              <a:rPr lang="en-US" sz="1800" dirty="0"/>
              <a:t>Look to SBA.gov, Illinois Dept. of Commerce and Economic Opportunity (DCEO), your Chambers, and your SBDC for updates. </a:t>
            </a:r>
          </a:p>
        </p:txBody>
      </p:sp>
      <p:sp>
        <p:nvSpPr>
          <p:cNvPr id="5" name="Content Placeholder 17">
            <a:extLst>
              <a:ext uri="{FF2B5EF4-FFF2-40B4-BE49-F238E27FC236}">
                <a16:creationId xmlns:a16="http://schemas.microsoft.com/office/drawing/2014/main" id="{E7505B92-5358-4A66-9CEB-66F8D6972577}"/>
              </a:ext>
            </a:extLst>
          </p:cNvPr>
          <p:cNvSpPr txBox="1">
            <a:spLocks/>
          </p:cNvSpPr>
          <p:nvPr/>
        </p:nvSpPr>
        <p:spPr>
          <a:xfrm>
            <a:off x="521207" y="3262782"/>
            <a:ext cx="3645153" cy="3347543"/>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Aft>
                <a:spcPts val="600"/>
              </a:spcAft>
              <a:buNone/>
              <a:defRPr/>
            </a:pPr>
            <a:r>
              <a:rPr lang="en-US" sz="1800" dirty="0"/>
              <a:t>No set deadline to apply with your lender for forgiveness. We recommend not waiting more than 60 days after your covered period ends. </a:t>
            </a:r>
          </a:p>
        </p:txBody>
      </p:sp>
      <p:sp>
        <p:nvSpPr>
          <p:cNvPr id="6" name="Content Placeholder 17">
            <a:extLst>
              <a:ext uri="{FF2B5EF4-FFF2-40B4-BE49-F238E27FC236}">
                <a16:creationId xmlns:a16="http://schemas.microsoft.com/office/drawing/2014/main" id="{5D455C0F-B34F-4679-8BD9-6B99145FA410}"/>
              </a:ext>
            </a:extLst>
          </p:cNvPr>
          <p:cNvSpPr txBox="1">
            <a:spLocks/>
          </p:cNvSpPr>
          <p:nvPr/>
        </p:nvSpPr>
        <p:spPr>
          <a:xfrm>
            <a:off x="4273423" y="3262783"/>
            <a:ext cx="3645153" cy="3347543"/>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Aft>
                <a:spcPts val="600"/>
              </a:spcAft>
              <a:buNone/>
              <a:defRPr/>
            </a:pPr>
            <a:r>
              <a:rPr lang="en-US" sz="1800" dirty="0"/>
              <a:t>There is additional legislation that may be presented and passed soon that could further change the PPP forgiveness/clarify parts of forgiveness.  </a:t>
            </a:r>
          </a:p>
          <a:p>
            <a:pPr marL="0" lvl="0" indent="0">
              <a:spcAft>
                <a:spcPts val="600"/>
              </a:spcAft>
              <a:buNone/>
              <a:defRPr/>
            </a:pPr>
            <a:endParaRPr lang="en-US" sz="2000" dirty="0">
              <a:latin typeface="Segoe UI" panose="020B0502040204020203" pitchFamily="34" charset="0"/>
              <a:cs typeface="Segoe UI" panose="020B0502040204020203" pitchFamily="34" charset="0"/>
            </a:endParaRPr>
          </a:p>
        </p:txBody>
      </p:sp>
      <p:pic>
        <p:nvPicPr>
          <p:cNvPr id="3" name="Graphic 2" descr="Bank">
            <a:extLst>
              <a:ext uri="{FF2B5EF4-FFF2-40B4-BE49-F238E27FC236}">
                <a16:creationId xmlns:a16="http://schemas.microsoft.com/office/drawing/2014/main" id="{C7720447-1A1D-4504-9BD5-3EE66C3207F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638799" y="2198151"/>
            <a:ext cx="781250" cy="781250"/>
          </a:xfrm>
          <a:prstGeom prst="rect">
            <a:avLst/>
          </a:prstGeom>
        </p:spPr>
      </p:pic>
      <p:pic>
        <p:nvPicPr>
          <p:cNvPr id="9" name="Graphic 8" descr="Safe">
            <a:extLst>
              <a:ext uri="{FF2B5EF4-FFF2-40B4-BE49-F238E27FC236}">
                <a16:creationId xmlns:a16="http://schemas.microsoft.com/office/drawing/2014/main" id="{DCA19187-262C-456B-8F95-09FADB0A189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886583" y="2198151"/>
            <a:ext cx="781250" cy="781250"/>
          </a:xfrm>
          <a:prstGeom prst="rect">
            <a:avLst/>
          </a:prstGeom>
        </p:spPr>
      </p:pic>
      <p:pic>
        <p:nvPicPr>
          <p:cNvPr id="11" name="Graphic 10" descr="Fast Forward">
            <a:extLst>
              <a:ext uri="{FF2B5EF4-FFF2-40B4-BE49-F238E27FC236}">
                <a16:creationId xmlns:a16="http://schemas.microsoft.com/office/drawing/2014/main" id="{5CD71782-82E0-4508-9724-287A830348D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362059" y="2224277"/>
            <a:ext cx="781250" cy="781250"/>
          </a:xfrm>
          <a:prstGeom prst="rect">
            <a:avLst/>
          </a:prstGeom>
        </p:spPr>
      </p:pic>
      <p:sp>
        <p:nvSpPr>
          <p:cNvPr id="12" name="Footer Placeholder 4">
            <a:extLst>
              <a:ext uri="{FF2B5EF4-FFF2-40B4-BE49-F238E27FC236}">
                <a16:creationId xmlns:a16="http://schemas.microsoft.com/office/drawing/2014/main" id="{B25B435E-D79E-4CE1-8434-8001EA26A8B2}"/>
              </a:ext>
            </a:extLst>
          </p:cNvPr>
          <p:cNvSpPr>
            <a:spLocks noGrp="1"/>
          </p:cNvSpPr>
          <p:nvPr>
            <p:ph type="ftr" sz="quarter" idx="3"/>
          </p:nvPr>
        </p:nvSpPr>
        <p:spPr>
          <a:xfrm>
            <a:off x="3816096" y="6340740"/>
            <a:ext cx="4502333" cy="365125"/>
          </a:xfrm>
          <a:prstGeom prst="rect">
            <a:avLst/>
          </a:prstGeom>
        </p:spPr>
        <p:txBody>
          <a:bodyPr vert="horz" lIns="91440" tIns="45720" rIns="91440" bIns="45720" rtlCol="0" anchor="ctr"/>
          <a:lstStyle>
            <a:lvl1pPr algn="ctr">
              <a:defRPr sz="1200" baseline="0">
                <a:solidFill>
                  <a:schemeClr val="bg1">
                    <a:lumMod val="50000"/>
                  </a:schemeClr>
                </a:solidFill>
              </a:defRPr>
            </a:lvl1pPr>
          </a:lstStyle>
          <a:p>
            <a:r>
              <a:rPr lang="en-US" dirty="0"/>
              <a:t>Illinois SBDC at Elgin Community College. </a:t>
            </a:r>
          </a:p>
        </p:txBody>
      </p:sp>
    </p:spTree>
    <p:extLst>
      <p:ext uri="{BB962C8B-B14F-4D97-AF65-F5344CB8AC3E}">
        <p14:creationId xmlns:p14="http://schemas.microsoft.com/office/powerpoint/2010/main" val="1029918831"/>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3158" y="445461"/>
            <a:ext cx="8572305" cy="640080"/>
          </a:xfrm>
        </p:spPr>
        <p:txBody>
          <a:bodyPr>
            <a:normAutofit fontScale="90000"/>
          </a:bodyPr>
          <a:lstStyle/>
          <a:p>
            <a:r>
              <a:rPr lang="en-US" dirty="0">
                <a:latin typeface="Segoe UI Light" panose="020B0502040204020203" pitchFamily="34" charset="0"/>
                <a:cs typeface="Segoe UI Light" panose="020B0502040204020203" pitchFamily="34" charset="0"/>
              </a:rPr>
              <a:t>Paycheck Protection Program (PPP) Forgiveness Application</a:t>
            </a:r>
          </a:p>
        </p:txBody>
      </p:sp>
      <p:sp>
        <p:nvSpPr>
          <p:cNvPr id="3" name="TextBox 2">
            <a:extLst>
              <a:ext uri="{FF2B5EF4-FFF2-40B4-BE49-F238E27FC236}">
                <a16:creationId xmlns:a16="http://schemas.microsoft.com/office/drawing/2014/main" id="{E08AB342-40DD-40FB-96C7-2185E6E4BB32}"/>
              </a:ext>
            </a:extLst>
          </p:cNvPr>
          <p:cNvSpPr txBox="1"/>
          <p:nvPr/>
        </p:nvSpPr>
        <p:spPr>
          <a:xfrm>
            <a:off x="493158" y="1515112"/>
            <a:ext cx="8289962" cy="4559325"/>
          </a:xfrm>
          <a:prstGeom prst="rect">
            <a:avLst/>
          </a:prstGeom>
          <a:noFill/>
        </p:spPr>
        <p:txBody>
          <a:bodyPr wrap="square" rtlCol="0">
            <a:spAutoFit/>
          </a:bodyPr>
          <a:lstStyle/>
          <a:p>
            <a:pPr lvl="0">
              <a:lnSpc>
                <a:spcPct val="150000"/>
              </a:lnSpc>
            </a:pPr>
            <a:r>
              <a:rPr lang="en-US" sz="2400" dirty="0">
                <a:solidFill>
                  <a:prstClr val="black"/>
                </a:solidFill>
              </a:rPr>
              <a:t>Access Application: </a:t>
            </a:r>
            <a:r>
              <a:rPr lang="en-US" sz="2400" dirty="0">
                <a:solidFill>
                  <a:prstClr val="black"/>
                </a:solidFill>
                <a:hlinkClick r:id="rId2"/>
              </a:rPr>
              <a:t>https://bit.ly/3de1n8U</a:t>
            </a:r>
            <a:endParaRPr lang="en-US" sz="2400" dirty="0">
              <a:solidFill>
                <a:prstClr val="black"/>
              </a:solidFill>
            </a:endParaRPr>
          </a:p>
          <a:p>
            <a:pPr lvl="0">
              <a:lnSpc>
                <a:spcPct val="150000"/>
              </a:lnSpc>
            </a:pPr>
            <a:endParaRPr lang="en-US" sz="2400" dirty="0">
              <a:solidFill>
                <a:prstClr val="black"/>
              </a:solidFill>
            </a:endParaRPr>
          </a:p>
          <a:p>
            <a:pPr lvl="0">
              <a:lnSpc>
                <a:spcPct val="150000"/>
              </a:lnSpc>
            </a:pPr>
            <a:r>
              <a:rPr lang="en-US" sz="2400" dirty="0">
                <a:solidFill>
                  <a:prstClr val="black"/>
                </a:solidFill>
              </a:rPr>
              <a:t>Application Components: </a:t>
            </a:r>
          </a:p>
          <a:p>
            <a:pPr lvl="0">
              <a:lnSpc>
                <a:spcPct val="150000"/>
              </a:lnSpc>
            </a:pPr>
            <a:br>
              <a:rPr lang="en-US" sz="2400" dirty="0">
                <a:solidFill>
                  <a:prstClr val="black"/>
                </a:solidFill>
              </a:rPr>
            </a:br>
            <a:r>
              <a:rPr lang="en-US" sz="2000" dirty="0"/>
              <a:t>(1) the PPP Loan Forgiveness Calculation Form; </a:t>
            </a:r>
          </a:p>
          <a:p>
            <a:pPr lvl="0">
              <a:lnSpc>
                <a:spcPct val="150000"/>
              </a:lnSpc>
            </a:pPr>
            <a:r>
              <a:rPr lang="en-US" sz="2000" dirty="0"/>
              <a:t>(2) PPP Schedule A; </a:t>
            </a:r>
          </a:p>
          <a:p>
            <a:pPr lvl="0">
              <a:lnSpc>
                <a:spcPct val="150000"/>
              </a:lnSpc>
            </a:pPr>
            <a:r>
              <a:rPr lang="en-US" sz="2000" dirty="0"/>
              <a:t>(3) the PPP Schedule A Worksheet;</a:t>
            </a:r>
          </a:p>
          <a:p>
            <a:pPr lvl="0">
              <a:lnSpc>
                <a:spcPct val="150000"/>
              </a:lnSpc>
            </a:pPr>
            <a:r>
              <a:rPr lang="en-US" sz="2000" dirty="0"/>
              <a:t> and (4) the (optional) PPP Borrower Demographic Information Form. </a:t>
            </a:r>
          </a:p>
          <a:p>
            <a:pPr lvl="0">
              <a:lnSpc>
                <a:spcPct val="150000"/>
              </a:lnSpc>
            </a:pPr>
            <a:r>
              <a:rPr lang="en-US" sz="2000" dirty="0"/>
              <a:t>All Borrowers must submit (1) and (2) to their Lender.</a:t>
            </a:r>
            <a:r>
              <a:rPr lang="en-US" sz="2000" dirty="0">
                <a:solidFill>
                  <a:prstClr val="black"/>
                </a:solidFill>
              </a:rPr>
              <a:t> </a:t>
            </a:r>
          </a:p>
        </p:txBody>
      </p:sp>
      <p:sp>
        <p:nvSpPr>
          <p:cNvPr id="29" name="Footer Placeholder 4">
            <a:extLst>
              <a:ext uri="{FF2B5EF4-FFF2-40B4-BE49-F238E27FC236}">
                <a16:creationId xmlns:a16="http://schemas.microsoft.com/office/drawing/2014/main" id="{9E0C83B0-0F57-42D4-8AE4-AFC1A0CE5E4A}"/>
              </a:ext>
            </a:extLst>
          </p:cNvPr>
          <p:cNvSpPr>
            <a:spLocks noGrp="1"/>
          </p:cNvSpPr>
          <p:nvPr>
            <p:ph type="ftr" sz="quarter" idx="3"/>
          </p:nvPr>
        </p:nvSpPr>
        <p:spPr>
          <a:xfrm>
            <a:off x="3816096" y="6340740"/>
            <a:ext cx="4502333" cy="365125"/>
          </a:xfrm>
          <a:prstGeom prst="rect">
            <a:avLst/>
          </a:prstGeom>
        </p:spPr>
        <p:txBody>
          <a:bodyPr vert="horz" lIns="91440" tIns="45720" rIns="91440" bIns="45720" rtlCol="0" anchor="ctr"/>
          <a:lstStyle>
            <a:lvl1pPr algn="ctr">
              <a:defRPr sz="1200" baseline="0">
                <a:solidFill>
                  <a:schemeClr val="bg1">
                    <a:lumMod val="50000"/>
                  </a:schemeClr>
                </a:solidFill>
              </a:defRPr>
            </a:lvl1pPr>
          </a:lstStyle>
          <a:p>
            <a:r>
              <a:rPr lang="en-US" dirty="0"/>
              <a:t>Illinois SBDC at Elgin Community College. </a:t>
            </a:r>
          </a:p>
        </p:txBody>
      </p:sp>
    </p:spTree>
    <p:extLst>
      <p:ext uri="{BB962C8B-B14F-4D97-AF65-F5344CB8AC3E}">
        <p14:creationId xmlns:p14="http://schemas.microsoft.com/office/powerpoint/2010/main" val="3316885719"/>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latin typeface="Segoe UI Light" panose="020B0502040204020203" pitchFamily="34" charset="0"/>
                <a:cs typeface="Segoe UI Light" panose="020B0502040204020203" pitchFamily="34" charset="0"/>
              </a:rPr>
              <a:t>How to tackle this form</a:t>
            </a:r>
          </a:p>
        </p:txBody>
      </p:sp>
      <p:sp>
        <p:nvSpPr>
          <p:cNvPr id="21" name="Content Placeholder 17"/>
          <p:cNvSpPr txBox="1">
            <a:spLocks/>
          </p:cNvSpPr>
          <p:nvPr/>
        </p:nvSpPr>
        <p:spPr>
          <a:xfrm>
            <a:off x="890494" y="1529339"/>
            <a:ext cx="10668000" cy="4453108"/>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r>
              <a:rPr lang="en-US" sz="2000" dirty="0"/>
              <a:t>Determine your Covered Period</a:t>
            </a:r>
          </a:p>
          <a:p>
            <a:r>
              <a:rPr lang="en-US" sz="2000" dirty="0"/>
              <a:t>Complete basic company information on the main Loan Forgiveness Calculation form</a:t>
            </a:r>
          </a:p>
          <a:p>
            <a:r>
              <a:rPr lang="en-US" sz="2000" dirty="0"/>
              <a:t>Complete Schedule A Worksheet (Page 7-9) to see if you meet the headcount and pay requirements</a:t>
            </a:r>
          </a:p>
          <a:p>
            <a:r>
              <a:rPr lang="en-US" sz="2000" dirty="0"/>
              <a:t>Complete Schedule A to find your payroll and compensation costs</a:t>
            </a:r>
          </a:p>
          <a:p>
            <a:r>
              <a:rPr lang="en-US" sz="2000" dirty="0"/>
              <a:t>Complete the rest of the Loan Forgiveness Calculation Form to determine your total eligible costs and our forgiveness amount</a:t>
            </a:r>
            <a:endParaRPr lang="en-US" dirty="0"/>
          </a:p>
        </p:txBody>
      </p:sp>
      <p:sp>
        <p:nvSpPr>
          <p:cNvPr id="29" name="Footer Placeholder 4">
            <a:extLst>
              <a:ext uri="{FF2B5EF4-FFF2-40B4-BE49-F238E27FC236}">
                <a16:creationId xmlns:a16="http://schemas.microsoft.com/office/drawing/2014/main" id="{9E0C83B0-0F57-42D4-8AE4-AFC1A0CE5E4A}"/>
              </a:ext>
            </a:extLst>
          </p:cNvPr>
          <p:cNvSpPr>
            <a:spLocks noGrp="1"/>
          </p:cNvSpPr>
          <p:nvPr>
            <p:ph type="ftr" sz="quarter" idx="3"/>
          </p:nvPr>
        </p:nvSpPr>
        <p:spPr>
          <a:xfrm>
            <a:off x="3816096" y="6340740"/>
            <a:ext cx="4502333" cy="365125"/>
          </a:xfrm>
          <a:prstGeom prst="rect">
            <a:avLst/>
          </a:prstGeom>
        </p:spPr>
        <p:txBody>
          <a:bodyPr vert="horz" lIns="91440" tIns="45720" rIns="91440" bIns="45720" rtlCol="0" anchor="ctr"/>
          <a:lstStyle>
            <a:lvl1pPr algn="ctr">
              <a:defRPr sz="1200" baseline="0">
                <a:solidFill>
                  <a:schemeClr val="bg1">
                    <a:lumMod val="50000"/>
                  </a:schemeClr>
                </a:solidFill>
              </a:defRPr>
            </a:lvl1pPr>
          </a:lstStyle>
          <a:p>
            <a:r>
              <a:rPr lang="en-US" dirty="0"/>
              <a:t>Illinois SBDC at Elgin Community College. Updated 4.23.2020.</a:t>
            </a:r>
          </a:p>
        </p:txBody>
      </p:sp>
    </p:spTree>
    <p:extLst>
      <p:ext uri="{BB962C8B-B14F-4D97-AF65-F5344CB8AC3E}">
        <p14:creationId xmlns:p14="http://schemas.microsoft.com/office/powerpoint/2010/main" val="425012139"/>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dirty="0"/>
              <a:t>Determining your Covered Period</a:t>
            </a:r>
          </a:p>
        </p:txBody>
      </p:sp>
      <p:sp>
        <p:nvSpPr>
          <p:cNvPr id="21" name="Content Placeholder 17"/>
          <p:cNvSpPr txBox="1">
            <a:spLocks/>
          </p:cNvSpPr>
          <p:nvPr/>
        </p:nvSpPr>
        <p:spPr>
          <a:xfrm>
            <a:off x="663387" y="1487884"/>
            <a:ext cx="10972801" cy="445310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US" sz="2000" dirty="0"/>
              <a:t>The 8-week period during which expenses must be incurred or paid: </a:t>
            </a:r>
          </a:p>
          <a:p>
            <a:pPr marL="0" indent="0">
              <a:lnSpc>
                <a:spcPct val="150000"/>
              </a:lnSpc>
              <a:buNone/>
            </a:pPr>
            <a:r>
              <a:rPr lang="en-US" sz="2000" dirty="0"/>
              <a:t>• The 8 weeks (56 days) beginning on the day the PPP loan was disbursed or </a:t>
            </a:r>
          </a:p>
          <a:p>
            <a:pPr marL="0" indent="0">
              <a:lnSpc>
                <a:spcPct val="150000"/>
              </a:lnSpc>
              <a:buNone/>
            </a:pPr>
            <a:r>
              <a:rPr lang="en-US" sz="2000" dirty="0"/>
              <a:t>• For borrowers with a biweekly (or more frequent) payroll schedule, the 8 weeks (56 days) beginning on the first day of the first pay period following the PPP loan disbursement. </a:t>
            </a:r>
          </a:p>
          <a:p>
            <a:pPr marL="0" indent="0">
              <a:lnSpc>
                <a:spcPct val="150000"/>
              </a:lnSpc>
              <a:buNone/>
            </a:pPr>
            <a:endParaRPr lang="en-US" sz="2000" dirty="0"/>
          </a:p>
          <a:p>
            <a:pPr marL="0" indent="0">
              <a:lnSpc>
                <a:spcPct val="150000"/>
              </a:lnSpc>
              <a:buNone/>
            </a:pPr>
            <a:r>
              <a:rPr lang="en-US" sz="2000" b="1" dirty="0"/>
              <a:t>Tip: </a:t>
            </a:r>
            <a:r>
              <a:rPr lang="en-US" sz="2000" dirty="0"/>
              <a:t>If you are using an online date calculator, remember to count the date of the disbursement of the loan as part of the 56 days. For example, if the loan was disbursed on April 20, the last day of the 56 days would be June 14).</a:t>
            </a:r>
            <a:endParaRPr lang="en-US" dirty="0"/>
          </a:p>
        </p:txBody>
      </p:sp>
      <p:sp>
        <p:nvSpPr>
          <p:cNvPr id="29" name="Footer Placeholder 4">
            <a:extLst>
              <a:ext uri="{FF2B5EF4-FFF2-40B4-BE49-F238E27FC236}">
                <a16:creationId xmlns:a16="http://schemas.microsoft.com/office/drawing/2014/main" id="{9E0C83B0-0F57-42D4-8AE4-AFC1A0CE5E4A}"/>
              </a:ext>
            </a:extLst>
          </p:cNvPr>
          <p:cNvSpPr>
            <a:spLocks noGrp="1"/>
          </p:cNvSpPr>
          <p:nvPr>
            <p:ph type="ftr" sz="quarter" idx="3"/>
          </p:nvPr>
        </p:nvSpPr>
        <p:spPr>
          <a:xfrm>
            <a:off x="3816096" y="6340740"/>
            <a:ext cx="4502333" cy="365125"/>
          </a:xfrm>
          <a:prstGeom prst="rect">
            <a:avLst/>
          </a:prstGeom>
        </p:spPr>
        <p:txBody>
          <a:bodyPr vert="horz" lIns="91440" tIns="45720" rIns="91440" bIns="45720" rtlCol="0" anchor="ctr"/>
          <a:lstStyle>
            <a:lvl1pPr algn="ctr">
              <a:defRPr sz="1200" baseline="0">
                <a:solidFill>
                  <a:schemeClr val="bg1">
                    <a:lumMod val="50000"/>
                  </a:schemeClr>
                </a:solidFill>
              </a:defRPr>
            </a:lvl1pPr>
          </a:lstStyle>
          <a:p>
            <a:r>
              <a:rPr lang="en-US" dirty="0"/>
              <a:t>Illinois SBDC at Elgin Community College. Updated 4.23.2020.</a:t>
            </a:r>
          </a:p>
        </p:txBody>
      </p:sp>
    </p:spTree>
    <p:extLst>
      <p:ext uri="{BB962C8B-B14F-4D97-AF65-F5344CB8AC3E}">
        <p14:creationId xmlns:p14="http://schemas.microsoft.com/office/powerpoint/2010/main" val="2974975672"/>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dirty="0"/>
              <a:t>Pages 1-2</a:t>
            </a:r>
          </a:p>
        </p:txBody>
      </p:sp>
      <p:sp>
        <p:nvSpPr>
          <p:cNvPr id="21" name="Content Placeholder 17"/>
          <p:cNvSpPr txBox="1">
            <a:spLocks/>
          </p:cNvSpPr>
          <p:nvPr/>
        </p:nvSpPr>
        <p:spPr>
          <a:xfrm>
            <a:off x="663387" y="1487884"/>
            <a:ext cx="10972801" cy="4453108"/>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US" sz="2000" dirty="0"/>
              <a:t>These pages tell you how to interpret aspects of the application form—nothing to fill out here. We’ll walk you through the relevant details of the form in this presentation.</a:t>
            </a:r>
            <a:endParaRPr lang="en-US" sz="1600" dirty="0"/>
          </a:p>
          <a:p>
            <a:endParaRPr lang="en-US" dirty="0"/>
          </a:p>
        </p:txBody>
      </p:sp>
      <p:sp>
        <p:nvSpPr>
          <p:cNvPr id="29" name="Footer Placeholder 4">
            <a:extLst>
              <a:ext uri="{FF2B5EF4-FFF2-40B4-BE49-F238E27FC236}">
                <a16:creationId xmlns:a16="http://schemas.microsoft.com/office/drawing/2014/main" id="{9E0C83B0-0F57-42D4-8AE4-AFC1A0CE5E4A}"/>
              </a:ext>
            </a:extLst>
          </p:cNvPr>
          <p:cNvSpPr>
            <a:spLocks noGrp="1"/>
          </p:cNvSpPr>
          <p:nvPr>
            <p:ph type="ftr" sz="quarter" idx="3"/>
          </p:nvPr>
        </p:nvSpPr>
        <p:spPr>
          <a:xfrm>
            <a:off x="3816096" y="6340740"/>
            <a:ext cx="4502333" cy="365125"/>
          </a:xfrm>
          <a:prstGeom prst="rect">
            <a:avLst/>
          </a:prstGeom>
        </p:spPr>
        <p:txBody>
          <a:bodyPr vert="horz" lIns="91440" tIns="45720" rIns="91440" bIns="45720" rtlCol="0" anchor="ctr"/>
          <a:lstStyle>
            <a:lvl1pPr algn="ctr">
              <a:defRPr sz="1200" baseline="0">
                <a:solidFill>
                  <a:schemeClr val="bg1">
                    <a:lumMod val="50000"/>
                  </a:schemeClr>
                </a:solidFill>
              </a:defRPr>
            </a:lvl1pPr>
          </a:lstStyle>
          <a:p>
            <a:r>
              <a:rPr lang="en-US" dirty="0"/>
              <a:t>Illinois SBDC at Elgin Community College. Updated 4.23.2020.</a:t>
            </a:r>
          </a:p>
        </p:txBody>
      </p:sp>
    </p:spTree>
    <p:extLst>
      <p:ext uri="{BB962C8B-B14F-4D97-AF65-F5344CB8AC3E}">
        <p14:creationId xmlns:p14="http://schemas.microsoft.com/office/powerpoint/2010/main" val="1047375563"/>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Page 3: PPP Loan Forgiveness Calculation Form</a:t>
            </a:r>
          </a:p>
        </p:txBody>
      </p:sp>
      <p:sp>
        <p:nvSpPr>
          <p:cNvPr id="21" name="Content Placeholder 17"/>
          <p:cNvSpPr txBox="1">
            <a:spLocks/>
          </p:cNvSpPr>
          <p:nvPr/>
        </p:nvSpPr>
        <p:spPr>
          <a:xfrm>
            <a:off x="890494" y="1487884"/>
            <a:ext cx="10668000" cy="4453108"/>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US" sz="6400" b="1" dirty="0"/>
              <a:t>Business Legal Name (“Borrower”) DBA or Tradename, if applicable </a:t>
            </a:r>
            <a:r>
              <a:rPr lang="en-US" sz="6400" dirty="0"/>
              <a:t>Enter the same business name used on your PPP application, which should be identical to the name you use on your tax returns.</a:t>
            </a:r>
          </a:p>
          <a:p>
            <a:pPr>
              <a:lnSpc>
                <a:spcPct val="120000"/>
              </a:lnSpc>
            </a:pPr>
            <a:r>
              <a:rPr lang="en-US" sz="6400" b="1" dirty="0"/>
              <a:t>Business Address/Business TIN (EIN, SSN)/Business Phone/Primary Contact/E-mail Address </a:t>
            </a:r>
            <a:r>
              <a:rPr lang="en-US" sz="6400" dirty="0"/>
              <a:t>Use the same information as on your PPP application unless the information has changed.</a:t>
            </a:r>
          </a:p>
          <a:p>
            <a:pPr>
              <a:lnSpc>
                <a:spcPct val="120000"/>
              </a:lnSpc>
            </a:pPr>
            <a:r>
              <a:rPr lang="en-US" sz="6400" b="1" dirty="0"/>
              <a:t>SBA PPP Loan Number </a:t>
            </a:r>
            <a:r>
              <a:rPr lang="en-US" sz="6400" dirty="0"/>
              <a:t>This is your E-</a:t>
            </a:r>
            <a:r>
              <a:rPr lang="en-US" sz="6400" dirty="0" err="1"/>
              <a:t>tran</a:t>
            </a:r>
            <a:r>
              <a:rPr lang="en-US" sz="6400" dirty="0"/>
              <a:t> number that the SBA generated for you. Each business gets one E-</a:t>
            </a:r>
            <a:r>
              <a:rPr lang="en-US" sz="6400" dirty="0" err="1"/>
              <a:t>tran</a:t>
            </a:r>
            <a:r>
              <a:rPr lang="en-US" sz="6400" dirty="0"/>
              <a:t> number per PPP loan. If you have multiple businesses and multiple PPP loans, you will have more than one E-</a:t>
            </a:r>
            <a:r>
              <a:rPr lang="en-US" sz="6400" dirty="0" err="1"/>
              <a:t>tran</a:t>
            </a:r>
            <a:r>
              <a:rPr lang="en-US" sz="6400" dirty="0"/>
              <a:t> number. If you don’t know where to find this number, speak to your lender—they’ll have it on file.</a:t>
            </a:r>
          </a:p>
          <a:p>
            <a:pPr>
              <a:lnSpc>
                <a:spcPct val="120000"/>
              </a:lnSpc>
            </a:pPr>
            <a:r>
              <a:rPr lang="en-US" sz="6400" b="1" dirty="0"/>
              <a:t>Lender PPP Loan Number </a:t>
            </a:r>
            <a:r>
              <a:rPr lang="en-US" sz="6400" dirty="0"/>
              <a:t>The number the lender has assigned to your loan in their systems. You can find this on your signed loan docs. If you can’t find it, your lender will be able to provide it for you.</a:t>
            </a:r>
          </a:p>
          <a:p>
            <a:pPr>
              <a:lnSpc>
                <a:spcPct val="120000"/>
              </a:lnSpc>
            </a:pPr>
            <a:r>
              <a:rPr lang="en-US" sz="6400" b="1" dirty="0"/>
              <a:t>PPP Loan Amount </a:t>
            </a:r>
            <a:r>
              <a:rPr lang="en-US" sz="6400" dirty="0"/>
              <a:t>The full loan amount you received. You can confirm this amount in your bank records, PPP loan agreement, or in a confirmation email. Your lender should not have charged fees or otherwise taken any amount away.</a:t>
            </a:r>
          </a:p>
          <a:p>
            <a:pPr>
              <a:lnSpc>
                <a:spcPct val="120000"/>
              </a:lnSpc>
            </a:pPr>
            <a:r>
              <a:rPr lang="en-US" sz="6400" b="1" dirty="0"/>
              <a:t>PPP Loan Disbursement Date </a:t>
            </a:r>
            <a:r>
              <a:rPr lang="en-US" sz="6400" dirty="0"/>
              <a:t>The day the funds arrived in your bank account. You should be able to see this in your bank records or in your online banking portal. If your funds were sent in stages, enter the first date.</a:t>
            </a:r>
            <a:endParaRPr lang="en-US" dirty="0"/>
          </a:p>
        </p:txBody>
      </p:sp>
      <p:sp>
        <p:nvSpPr>
          <p:cNvPr id="29" name="Footer Placeholder 4">
            <a:extLst>
              <a:ext uri="{FF2B5EF4-FFF2-40B4-BE49-F238E27FC236}">
                <a16:creationId xmlns:a16="http://schemas.microsoft.com/office/drawing/2014/main" id="{9E0C83B0-0F57-42D4-8AE4-AFC1A0CE5E4A}"/>
              </a:ext>
            </a:extLst>
          </p:cNvPr>
          <p:cNvSpPr>
            <a:spLocks noGrp="1"/>
          </p:cNvSpPr>
          <p:nvPr>
            <p:ph type="ftr" sz="quarter" idx="3"/>
          </p:nvPr>
        </p:nvSpPr>
        <p:spPr>
          <a:xfrm>
            <a:off x="3816096" y="6340740"/>
            <a:ext cx="4502333" cy="365125"/>
          </a:xfrm>
          <a:prstGeom prst="rect">
            <a:avLst/>
          </a:prstGeom>
        </p:spPr>
        <p:txBody>
          <a:bodyPr vert="horz" lIns="91440" tIns="45720" rIns="91440" bIns="45720" rtlCol="0" anchor="ctr"/>
          <a:lstStyle>
            <a:lvl1pPr algn="ctr">
              <a:defRPr sz="1200" baseline="0">
                <a:solidFill>
                  <a:schemeClr val="bg1">
                    <a:lumMod val="50000"/>
                  </a:schemeClr>
                </a:solidFill>
              </a:defRPr>
            </a:lvl1pPr>
          </a:lstStyle>
          <a:p>
            <a:r>
              <a:rPr lang="en-US" dirty="0"/>
              <a:t>Illinois SBDC at Elgin Community College. </a:t>
            </a:r>
          </a:p>
        </p:txBody>
      </p:sp>
    </p:spTree>
    <p:extLst>
      <p:ext uri="{BB962C8B-B14F-4D97-AF65-F5344CB8AC3E}">
        <p14:creationId xmlns:p14="http://schemas.microsoft.com/office/powerpoint/2010/main" val="295737273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theme/theme1.xml><?xml version="1.0" encoding="utf-8"?>
<a:theme xmlns:a="http://schemas.openxmlformats.org/drawingml/2006/main" name="WelcomeDoc">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F25A0713-A64B-439B-91E9-551CE2BAEA8D}" vid="{FD9CE0B8-0910-4446-AF74-F335AEE71FFD}"/>
    </a:ext>
  </a:extLst>
</a:theme>
</file>

<file path=ppt/theme/theme2.xml><?xml version="1.0" encoding="utf-8"?>
<a:theme xmlns:a="http://schemas.openxmlformats.org/drawingml/2006/main" name="Custom Desig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8a52e8c320b9a064ae3583ae3861c9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8020cb39231a0945110f9cd888b521a"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FD7FC771-7DFE-49DA-B577-71181BFBC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EE8C63A-4744-4DE4-BB49-0FF0B5375C60}">
  <ds:schemaRefs>
    <ds:schemaRef ds:uri="http://schemas.microsoft.com/sharepoint/v3/contenttype/forms"/>
  </ds:schemaRefs>
</ds:datastoreItem>
</file>

<file path=customXml/itemProps3.xml><?xml version="1.0" encoding="utf-8"?>
<ds:datastoreItem xmlns:ds="http://schemas.openxmlformats.org/officeDocument/2006/customXml" ds:itemID="{950072C5-DDE0-4258-BA7A-4D4B80DFA632}">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
  <TotalTime>0</TotalTime>
  <Words>2886</Words>
  <Application>Microsoft Office PowerPoint</Application>
  <PresentationFormat>Widescreen</PresentationFormat>
  <Paragraphs>190</Paragraphs>
  <Slides>27</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27</vt:i4>
      </vt:variant>
    </vt:vector>
  </HeadingPairs>
  <TitlesOfParts>
    <vt:vector size="35" baseType="lpstr">
      <vt:lpstr>Arial</vt:lpstr>
      <vt:lpstr>Calibri</vt:lpstr>
      <vt:lpstr>Calibri Light</vt:lpstr>
      <vt:lpstr>Segoe UI</vt:lpstr>
      <vt:lpstr>Segoe UI Light</vt:lpstr>
      <vt:lpstr>Segoe UI Semibold</vt:lpstr>
      <vt:lpstr>WelcomeDoc</vt:lpstr>
      <vt:lpstr>Custom Design</vt:lpstr>
      <vt:lpstr>PPP Compliance and Forgiveness</vt:lpstr>
      <vt:lpstr>Agenda/Overview</vt:lpstr>
      <vt:lpstr>Paycheck Protection Program (PPP)</vt:lpstr>
      <vt:lpstr>The PPP Today</vt:lpstr>
      <vt:lpstr>Paycheck Protection Program (PPP) Forgiveness Application</vt:lpstr>
      <vt:lpstr>How to tackle this form</vt:lpstr>
      <vt:lpstr>Determining your Covered Period</vt:lpstr>
      <vt:lpstr>Pages 1-2</vt:lpstr>
      <vt:lpstr>Page 3: PPP Loan Forgiveness Calculation Form</vt:lpstr>
      <vt:lpstr>Page 3: PPP Loan Forgiveness Calculation Form</vt:lpstr>
      <vt:lpstr>Page 3: PPP Loan Forgiveness Calculation Form</vt:lpstr>
      <vt:lpstr>Page 9: PPP Schedule A Worksheet</vt:lpstr>
      <vt:lpstr>Page 9: PPP Schedule A Worksheet</vt:lpstr>
      <vt:lpstr>Page 9: PPP Schedule A Worksheet</vt:lpstr>
      <vt:lpstr>Page 9: Salary / Hourly Wage Reduction</vt:lpstr>
      <vt:lpstr>Page 9: Salary / Hourly Wage Reduction</vt:lpstr>
      <vt:lpstr>Page 9: FTE Reduction Exceptions</vt:lpstr>
      <vt:lpstr>Page 9: FTE Reduction Safe Harbor</vt:lpstr>
      <vt:lpstr>Page 6: Schedule A</vt:lpstr>
      <vt:lpstr>Page 6: Schedule A</vt:lpstr>
      <vt:lpstr>Detour: Owner Compensation Replacement for Sole Prop</vt:lpstr>
      <vt:lpstr>Detour: Owner Compensation Replacement for Sole Prop</vt:lpstr>
      <vt:lpstr>Page 6: Schedule A</vt:lpstr>
      <vt:lpstr>Page 3: PPP Loan Forgiveness Calculation Form</vt:lpstr>
      <vt:lpstr>Page 3: PPP Loan Forgiveness Calculation Form</vt:lpstr>
      <vt:lpstr>Page 10: Documentation Requirements</vt:lpstr>
      <vt:lpstr>More questions about the PPP?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2020-04-21T22:36:48Z</dcterms:created>
  <dcterms:modified xsi:type="dcterms:W3CDTF">2020-05-27T18:40:58Z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